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IBM Plex Sans" charset="1" panose="020B0503050203000203"/>
      <p:regular r:id="rId24"/>
    </p:embeddedFont>
    <p:embeddedFont>
      <p:font typeface="IBM Plex Sans Bold" charset="1" panose="020B0803050203000203"/>
      <p:regular r:id="rId25"/>
    </p:embeddedFont>
    <p:embeddedFont>
      <p:font typeface="Times New Roman" charset="1" panose="02030502070405020303"/>
      <p:regular r:id="rId26"/>
    </p:embeddedFont>
    <p:embeddedFont>
      <p:font typeface="Droid Arabic Kufi" charset="1" panose="020B0606030804020204"/>
      <p:regular r:id="rId27"/>
    </p:embeddedFont>
    <p:embeddedFont>
      <p:font typeface="Droid Arabic Kufi Bold" charset="1" panose="020B0806030804020204"/>
      <p:regular r:id="rId28"/>
    </p:embeddedFont>
    <p:embeddedFont>
      <p:font typeface="Arimo Bold" charset="1" panose="020B070402020202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 Id="rId9"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24.jpeg" Type="http://schemas.openxmlformats.org/officeDocument/2006/relationships/image"/><Relationship Id="rId6" Target="../media/VAGSfbBLi9A.mp4" Type="http://schemas.openxmlformats.org/officeDocument/2006/relationships/video"/><Relationship Id="rId7" Target="../media/VAGSfbBLi9A.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6.jpeg" Type="http://schemas.openxmlformats.org/officeDocument/2006/relationships/image"/><Relationship Id="rId6" Target="../media/VAGSdXRxM2g.mp4" Type="http://schemas.openxmlformats.org/officeDocument/2006/relationships/video"/><Relationship Id="rId7" Target="../media/VAGSdXRxM2g.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27211">
            <a:off x="14295600" y="-2005524"/>
            <a:ext cx="7984799" cy="6068448"/>
          </a:xfrm>
          <a:custGeom>
            <a:avLst/>
            <a:gdLst/>
            <a:ahLst/>
            <a:cxnLst/>
            <a:rect r="r" b="b" t="t" l="l"/>
            <a:pathLst>
              <a:path h="6068448" w="7984799">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22757">
            <a:off x="-3518081" y="6224076"/>
            <a:ext cx="7984799" cy="6068448"/>
          </a:xfrm>
          <a:custGeom>
            <a:avLst/>
            <a:gdLst/>
            <a:ahLst/>
            <a:cxnLst/>
            <a:rect r="r" b="b" t="t" l="l"/>
            <a:pathLst>
              <a:path h="6068448" w="7984799">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74319" y="164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grpSp>
        <p:nvGrpSpPr>
          <p:cNvPr name="Group 5" id="5"/>
          <p:cNvGrpSpPr/>
          <p:nvPr/>
        </p:nvGrpSpPr>
        <p:grpSpPr>
          <a:xfrm rot="0">
            <a:off x="3183557" y="3974786"/>
            <a:ext cx="11920887" cy="2899179"/>
            <a:chOff x="0" y="0"/>
            <a:chExt cx="15894516" cy="3865572"/>
          </a:xfrm>
        </p:grpSpPr>
        <p:sp>
          <p:nvSpPr>
            <p:cNvPr name="TextBox 6" id="6"/>
            <p:cNvSpPr txBox="true"/>
            <p:nvPr/>
          </p:nvSpPr>
          <p:spPr>
            <a:xfrm rot="0">
              <a:off x="0" y="3029065"/>
              <a:ext cx="15894516" cy="836507"/>
            </a:xfrm>
            <a:prstGeom prst="rect">
              <a:avLst/>
            </a:prstGeom>
          </p:spPr>
          <p:txBody>
            <a:bodyPr anchor="t" rtlCol="false" tIns="0" lIns="0" bIns="0" rIns="0">
              <a:spAutoFit/>
            </a:bodyPr>
            <a:lstStyle/>
            <a:p>
              <a:pPr algn="ctr">
                <a:lnSpc>
                  <a:spcPts val="5320"/>
                </a:lnSpc>
              </a:pPr>
              <a:r>
                <a:rPr lang="en-US" sz="3800">
                  <a:solidFill>
                    <a:srgbClr val="000000"/>
                  </a:solidFill>
                  <a:latin typeface="IBM Plex Sans"/>
                  <a:ea typeface="IBM Plex Sans"/>
                  <a:cs typeface="IBM Plex Sans"/>
                  <a:sym typeface="IBM Plex Sans"/>
                </a:rPr>
                <a:t>Detection of Driver Drowsiness    |   Computer Vision </a:t>
              </a:r>
            </a:p>
          </p:txBody>
        </p:sp>
        <p:sp>
          <p:nvSpPr>
            <p:cNvPr name="TextBox 7" id="7"/>
            <p:cNvSpPr txBox="true"/>
            <p:nvPr/>
          </p:nvSpPr>
          <p:spPr>
            <a:xfrm rot="0">
              <a:off x="0" y="238092"/>
              <a:ext cx="15894516" cy="2400163"/>
            </a:xfrm>
            <a:prstGeom prst="rect">
              <a:avLst/>
            </a:prstGeom>
          </p:spPr>
          <p:txBody>
            <a:bodyPr anchor="t" rtlCol="false" tIns="0" lIns="0" bIns="0" rIns="0">
              <a:spAutoFit/>
            </a:bodyPr>
            <a:lstStyle/>
            <a:p>
              <a:pPr algn="ctr">
                <a:lnSpc>
                  <a:spcPts val="13027"/>
                </a:lnSpc>
              </a:pPr>
              <a:r>
                <a:rPr lang="en-US" sz="13027">
                  <a:solidFill>
                    <a:srgbClr val="9600F2"/>
                  </a:solidFill>
                  <a:latin typeface="IBM Plex Sans"/>
                  <a:ea typeface="IBM Plex Sans"/>
                  <a:cs typeface="IBM Plex Sans"/>
                  <a:sym typeface="IBM Plex Sans"/>
                </a:rPr>
                <a:t>Awake Assist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Freeform 4" id="4"/>
          <p:cNvSpPr/>
          <p:nvPr/>
        </p:nvSpPr>
        <p:spPr>
          <a:xfrm flipH="false" flipV="false" rot="0">
            <a:off x="1028700" y="2554310"/>
            <a:ext cx="5886087" cy="6089693"/>
          </a:xfrm>
          <a:custGeom>
            <a:avLst/>
            <a:gdLst/>
            <a:ahLst/>
            <a:cxnLst/>
            <a:rect r="r" b="b" t="t" l="l"/>
            <a:pathLst>
              <a:path h="6089693" w="5886087">
                <a:moveTo>
                  <a:pt x="0" y="0"/>
                </a:moveTo>
                <a:lnTo>
                  <a:pt x="5886087" y="0"/>
                </a:lnTo>
                <a:lnTo>
                  <a:pt x="5886087" y="6089693"/>
                </a:lnTo>
                <a:lnTo>
                  <a:pt x="0" y="6089693"/>
                </a:lnTo>
                <a:lnTo>
                  <a:pt x="0" y="0"/>
                </a:lnTo>
                <a:close/>
              </a:path>
            </a:pathLst>
          </a:custGeom>
          <a:blipFill>
            <a:blip r:embed="rId5"/>
            <a:stretch>
              <a:fillRect l="0" t="0" r="0" b="0"/>
            </a:stretch>
          </a:blipFill>
        </p:spPr>
      </p:sp>
      <p:sp>
        <p:nvSpPr>
          <p:cNvPr name="Freeform 5" id="5"/>
          <p:cNvSpPr/>
          <p:nvPr/>
        </p:nvSpPr>
        <p:spPr>
          <a:xfrm flipH="false" flipV="false" rot="0">
            <a:off x="8216333" y="2808197"/>
            <a:ext cx="9042967" cy="5581917"/>
          </a:xfrm>
          <a:custGeom>
            <a:avLst/>
            <a:gdLst/>
            <a:ahLst/>
            <a:cxnLst/>
            <a:rect r="r" b="b" t="t" l="l"/>
            <a:pathLst>
              <a:path h="5581917" w="9042967">
                <a:moveTo>
                  <a:pt x="0" y="0"/>
                </a:moveTo>
                <a:lnTo>
                  <a:pt x="9042967" y="0"/>
                </a:lnTo>
                <a:lnTo>
                  <a:pt x="9042967" y="5581918"/>
                </a:lnTo>
                <a:lnTo>
                  <a:pt x="0" y="5581918"/>
                </a:lnTo>
                <a:lnTo>
                  <a:pt x="0" y="0"/>
                </a:lnTo>
                <a:close/>
              </a:path>
            </a:pathLst>
          </a:custGeom>
          <a:blipFill>
            <a:blip r:embed="rId6"/>
            <a:stretch>
              <a:fillRect l="0" t="0" r="0" b="0"/>
            </a:stretch>
          </a:blipFill>
        </p:spPr>
      </p:sp>
      <p:sp>
        <p:nvSpPr>
          <p:cNvPr name="TextBox 6" id="6"/>
          <p:cNvSpPr txBox="true"/>
          <p:nvPr/>
        </p:nvSpPr>
        <p:spPr>
          <a:xfrm rot="0">
            <a:off x="214729"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a:solidFill>
                  <a:srgbClr val="9600F2"/>
                </a:solidFill>
                <a:latin typeface="IBM Plex Sans Bold"/>
                <a:ea typeface="IBM Plex Sans Bold"/>
                <a:cs typeface="IBM Plex Sans Bold"/>
                <a:sym typeface="IBM Plex Sans Bold"/>
              </a:rPr>
              <a:t>Data Visualization: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2290905" y="-6683672"/>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Freeform 4" id="4"/>
          <p:cNvSpPr/>
          <p:nvPr/>
        </p:nvSpPr>
        <p:spPr>
          <a:xfrm flipH="false" flipV="false" rot="0">
            <a:off x="1028700" y="3500315"/>
            <a:ext cx="2040086" cy="2040086"/>
          </a:xfrm>
          <a:custGeom>
            <a:avLst/>
            <a:gdLst/>
            <a:ahLst/>
            <a:cxnLst/>
            <a:rect r="r" b="b" t="t" l="l"/>
            <a:pathLst>
              <a:path h="2040086" w="2040086">
                <a:moveTo>
                  <a:pt x="0" y="0"/>
                </a:moveTo>
                <a:lnTo>
                  <a:pt x="2040086" y="0"/>
                </a:lnTo>
                <a:lnTo>
                  <a:pt x="2040086" y="2040086"/>
                </a:lnTo>
                <a:lnTo>
                  <a:pt x="0" y="2040086"/>
                </a:lnTo>
                <a:lnTo>
                  <a:pt x="0" y="0"/>
                </a:lnTo>
                <a:close/>
              </a:path>
            </a:pathLst>
          </a:custGeom>
          <a:blipFill>
            <a:blip r:embed="rId5"/>
            <a:stretch>
              <a:fillRect l="0" t="0" r="0" b="0"/>
            </a:stretch>
          </a:blipFill>
        </p:spPr>
      </p:sp>
      <p:sp>
        <p:nvSpPr>
          <p:cNvPr name="Freeform 5" id="5"/>
          <p:cNvSpPr/>
          <p:nvPr/>
        </p:nvSpPr>
        <p:spPr>
          <a:xfrm flipH="false" flipV="false" rot="0">
            <a:off x="4833449" y="3274279"/>
            <a:ext cx="1516396" cy="1869221"/>
          </a:xfrm>
          <a:custGeom>
            <a:avLst/>
            <a:gdLst/>
            <a:ahLst/>
            <a:cxnLst/>
            <a:rect r="r" b="b" t="t" l="l"/>
            <a:pathLst>
              <a:path h="1869221" w="1516396">
                <a:moveTo>
                  <a:pt x="0" y="0"/>
                </a:moveTo>
                <a:lnTo>
                  <a:pt x="1516397" y="0"/>
                </a:lnTo>
                <a:lnTo>
                  <a:pt x="1516397" y="1869221"/>
                </a:lnTo>
                <a:lnTo>
                  <a:pt x="0" y="1869221"/>
                </a:lnTo>
                <a:lnTo>
                  <a:pt x="0" y="0"/>
                </a:lnTo>
                <a:close/>
              </a:path>
            </a:pathLst>
          </a:custGeom>
          <a:blipFill>
            <a:blip r:embed="rId6"/>
            <a:stretch>
              <a:fillRect l="0" t="0" r="0" b="0"/>
            </a:stretch>
          </a:blipFill>
        </p:spPr>
      </p:sp>
      <p:sp>
        <p:nvSpPr>
          <p:cNvPr name="Freeform 6" id="6"/>
          <p:cNvSpPr/>
          <p:nvPr/>
        </p:nvSpPr>
        <p:spPr>
          <a:xfrm flipH="false" flipV="false" rot="0">
            <a:off x="7520462" y="4044007"/>
            <a:ext cx="3247076" cy="1334989"/>
          </a:xfrm>
          <a:custGeom>
            <a:avLst/>
            <a:gdLst/>
            <a:ahLst/>
            <a:cxnLst/>
            <a:rect r="r" b="b" t="t" l="l"/>
            <a:pathLst>
              <a:path h="1334989" w="3247076">
                <a:moveTo>
                  <a:pt x="0" y="0"/>
                </a:moveTo>
                <a:lnTo>
                  <a:pt x="3247076" y="0"/>
                </a:lnTo>
                <a:lnTo>
                  <a:pt x="3247076" y="1334990"/>
                </a:lnTo>
                <a:lnTo>
                  <a:pt x="0" y="1334990"/>
                </a:lnTo>
                <a:lnTo>
                  <a:pt x="0" y="0"/>
                </a:lnTo>
                <a:close/>
              </a:path>
            </a:pathLst>
          </a:custGeom>
          <a:blipFill>
            <a:blip r:embed="rId7"/>
            <a:stretch>
              <a:fillRect l="0" t="-72498" r="0" b="-70730"/>
            </a:stretch>
          </a:blipFill>
        </p:spPr>
      </p:sp>
      <p:sp>
        <p:nvSpPr>
          <p:cNvPr name="Freeform 7" id="7"/>
          <p:cNvSpPr/>
          <p:nvPr/>
        </p:nvSpPr>
        <p:spPr>
          <a:xfrm flipH="false" flipV="false" rot="0">
            <a:off x="11897627" y="4092840"/>
            <a:ext cx="2316592" cy="1050660"/>
          </a:xfrm>
          <a:custGeom>
            <a:avLst/>
            <a:gdLst/>
            <a:ahLst/>
            <a:cxnLst/>
            <a:rect r="r" b="b" t="t" l="l"/>
            <a:pathLst>
              <a:path h="1050660" w="2316592">
                <a:moveTo>
                  <a:pt x="0" y="0"/>
                </a:moveTo>
                <a:lnTo>
                  <a:pt x="2316592" y="0"/>
                </a:lnTo>
                <a:lnTo>
                  <a:pt x="2316592" y="1050660"/>
                </a:lnTo>
                <a:lnTo>
                  <a:pt x="0" y="1050660"/>
                </a:lnTo>
                <a:lnTo>
                  <a:pt x="0" y="0"/>
                </a:lnTo>
                <a:close/>
              </a:path>
            </a:pathLst>
          </a:custGeom>
          <a:blipFill>
            <a:blip r:embed="rId8"/>
            <a:stretch>
              <a:fillRect l="0" t="0" r="0" b="0"/>
            </a:stretch>
          </a:blipFill>
        </p:spPr>
      </p:sp>
      <p:sp>
        <p:nvSpPr>
          <p:cNvPr name="Freeform 8" id="8"/>
          <p:cNvSpPr/>
          <p:nvPr/>
        </p:nvSpPr>
        <p:spPr>
          <a:xfrm flipH="false" flipV="false" rot="0">
            <a:off x="15289026" y="3921794"/>
            <a:ext cx="2091138" cy="1392753"/>
          </a:xfrm>
          <a:custGeom>
            <a:avLst/>
            <a:gdLst/>
            <a:ahLst/>
            <a:cxnLst/>
            <a:rect r="r" b="b" t="t" l="l"/>
            <a:pathLst>
              <a:path h="1392753" w="2091138">
                <a:moveTo>
                  <a:pt x="0" y="0"/>
                </a:moveTo>
                <a:lnTo>
                  <a:pt x="2091137" y="0"/>
                </a:lnTo>
                <a:lnTo>
                  <a:pt x="2091137" y="1392753"/>
                </a:lnTo>
                <a:lnTo>
                  <a:pt x="0" y="1392753"/>
                </a:lnTo>
                <a:lnTo>
                  <a:pt x="0" y="0"/>
                </a:lnTo>
                <a:close/>
              </a:path>
            </a:pathLst>
          </a:custGeom>
          <a:blipFill>
            <a:blip r:embed="rId9"/>
            <a:stretch>
              <a:fillRect l="-62595" t="0" r="-60404" b="-95888"/>
            </a:stretch>
          </a:blipFill>
        </p:spPr>
      </p:sp>
      <p:sp>
        <p:nvSpPr>
          <p:cNvPr name="TextBox 9" id="9"/>
          <p:cNvSpPr txBox="true"/>
          <p:nvPr/>
        </p:nvSpPr>
        <p:spPr>
          <a:xfrm rot="0">
            <a:off x="494797"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a:solidFill>
                  <a:srgbClr val="9600F2"/>
                </a:solidFill>
                <a:latin typeface="IBM Plex Sans Bold"/>
                <a:ea typeface="IBM Plex Sans Bold"/>
                <a:cs typeface="IBM Plex Sans Bold"/>
                <a:sym typeface="IBM Plex Sans Bold"/>
              </a:rPr>
              <a:t>Tools:</a:t>
            </a:r>
          </a:p>
        </p:txBody>
      </p:sp>
      <p:sp>
        <p:nvSpPr>
          <p:cNvPr name="TextBox 10" id="10"/>
          <p:cNvSpPr txBox="true"/>
          <p:nvPr/>
        </p:nvSpPr>
        <p:spPr>
          <a:xfrm rot="0">
            <a:off x="303994" y="5635130"/>
            <a:ext cx="3489498" cy="580390"/>
          </a:xfrm>
          <a:prstGeom prst="rect">
            <a:avLst/>
          </a:prstGeom>
        </p:spPr>
        <p:txBody>
          <a:bodyPr anchor="t" rtlCol="false" tIns="0" lIns="0" bIns="0" rIns="0">
            <a:spAutoFit/>
          </a:bodyPr>
          <a:lstStyle/>
          <a:p>
            <a:pPr algn="ctr">
              <a:lnSpc>
                <a:spcPts val="4759"/>
              </a:lnSpc>
            </a:pPr>
            <a:r>
              <a:rPr lang="en-US" sz="3399">
                <a:solidFill>
                  <a:srgbClr val="000000"/>
                </a:solidFill>
                <a:latin typeface="Droid Arabic Kufi"/>
                <a:ea typeface="Droid Arabic Kufi"/>
                <a:cs typeface="Droid Arabic Kufi"/>
                <a:sym typeface="Droid Arabic Kufi"/>
              </a:rPr>
              <a:t>Google Colab</a:t>
            </a:r>
          </a:p>
        </p:txBody>
      </p:sp>
      <p:sp>
        <p:nvSpPr>
          <p:cNvPr name="TextBox 11" id="11"/>
          <p:cNvSpPr txBox="true"/>
          <p:nvPr/>
        </p:nvSpPr>
        <p:spPr>
          <a:xfrm rot="0">
            <a:off x="4303649" y="5635130"/>
            <a:ext cx="2575997" cy="580390"/>
          </a:xfrm>
          <a:prstGeom prst="rect">
            <a:avLst/>
          </a:prstGeom>
        </p:spPr>
        <p:txBody>
          <a:bodyPr anchor="t" rtlCol="false" tIns="0" lIns="0" bIns="0" rIns="0">
            <a:spAutoFit/>
          </a:bodyPr>
          <a:lstStyle/>
          <a:p>
            <a:pPr algn="ctr">
              <a:lnSpc>
                <a:spcPts val="4759"/>
              </a:lnSpc>
            </a:pPr>
            <a:r>
              <a:rPr lang="en-US" sz="3399">
                <a:solidFill>
                  <a:srgbClr val="000000"/>
                </a:solidFill>
                <a:latin typeface="Droid Arabic Kufi"/>
                <a:ea typeface="Droid Arabic Kufi"/>
                <a:cs typeface="Droid Arabic Kufi"/>
                <a:sym typeface="Droid Arabic Kufi"/>
              </a:rPr>
              <a:t>OpenCV</a:t>
            </a:r>
          </a:p>
        </p:txBody>
      </p:sp>
      <p:sp>
        <p:nvSpPr>
          <p:cNvPr name="TextBox 12" id="12"/>
          <p:cNvSpPr txBox="true"/>
          <p:nvPr/>
        </p:nvSpPr>
        <p:spPr>
          <a:xfrm rot="0">
            <a:off x="7856001" y="5635130"/>
            <a:ext cx="2575997" cy="580390"/>
          </a:xfrm>
          <a:prstGeom prst="rect">
            <a:avLst/>
          </a:prstGeom>
        </p:spPr>
        <p:txBody>
          <a:bodyPr anchor="t" rtlCol="false" tIns="0" lIns="0" bIns="0" rIns="0">
            <a:spAutoFit/>
          </a:bodyPr>
          <a:lstStyle/>
          <a:p>
            <a:pPr algn="ctr">
              <a:lnSpc>
                <a:spcPts val="4759"/>
              </a:lnSpc>
            </a:pPr>
            <a:r>
              <a:rPr lang="en-US" sz="3399">
                <a:solidFill>
                  <a:srgbClr val="000000"/>
                </a:solidFill>
                <a:latin typeface="Droid Arabic Kufi"/>
                <a:ea typeface="Droid Arabic Kufi"/>
                <a:cs typeface="Droid Arabic Kufi"/>
                <a:sym typeface="Droid Arabic Kufi"/>
              </a:rPr>
              <a:t>Ultralytics</a:t>
            </a:r>
          </a:p>
        </p:txBody>
      </p:sp>
      <p:sp>
        <p:nvSpPr>
          <p:cNvPr name="TextBox 13" id="13"/>
          <p:cNvSpPr txBox="true"/>
          <p:nvPr/>
        </p:nvSpPr>
        <p:spPr>
          <a:xfrm rot="0">
            <a:off x="11767924" y="5635130"/>
            <a:ext cx="2575997" cy="580390"/>
          </a:xfrm>
          <a:prstGeom prst="rect">
            <a:avLst/>
          </a:prstGeom>
        </p:spPr>
        <p:txBody>
          <a:bodyPr anchor="t" rtlCol="false" tIns="0" lIns="0" bIns="0" rIns="0">
            <a:spAutoFit/>
          </a:bodyPr>
          <a:lstStyle/>
          <a:p>
            <a:pPr algn="ctr">
              <a:lnSpc>
                <a:spcPts val="4759"/>
              </a:lnSpc>
            </a:pPr>
            <a:r>
              <a:rPr lang="en-US" sz="3399">
                <a:solidFill>
                  <a:srgbClr val="000000"/>
                </a:solidFill>
                <a:latin typeface="Droid Arabic Kufi"/>
                <a:ea typeface="Droid Arabic Kufi"/>
                <a:cs typeface="Droid Arabic Kufi"/>
                <a:sym typeface="Droid Arabic Kufi"/>
              </a:rPr>
              <a:t>IPython</a:t>
            </a:r>
          </a:p>
        </p:txBody>
      </p:sp>
      <p:sp>
        <p:nvSpPr>
          <p:cNvPr name="TextBox 14" id="14"/>
          <p:cNvSpPr txBox="true"/>
          <p:nvPr/>
        </p:nvSpPr>
        <p:spPr>
          <a:xfrm rot="0">
            <a:off x="15046596" y="5635130"/>
            <a:ext cx="2575997" cy="580390"/>
          </a:xfrm>
          <a:prstGeom prst="rect">
            <a:avLst/>
          </a:prstGeom>
        </p:spPr>
        <p:txBody>
          <a:bodyPr anchor="t" rtlCol="false" tIns="0" lIns="0" bIns="0" rIns="0">
            <a:spAutoFit/>
          </a:bodyPr>
          <a:lstStyle/>
          <a:p>
            <a:pPr algn="ctr">
              <a:lnSpc>
                <a:spcPts val="4759"/>
              </a:lnSpc>
            </a:pPr>
            <a:r>
              <a:rPr lang="en-US" sz="3399">
                <a:solidFill>
                  <a:srgbClr val="000000"/>
                </a:solidFill>
                <a:latin typeface="Droid Arabic Kufi"/>
                <a:ea typeface="Droid Arabic Kufi"/>
                <a:cs typeface="Droid Arabic Kufi"/>
                <a:sym typeface="Droid Arabic Kufi"/>
              </a:rPr>
              <a:t>Streamlit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graphicFrame>
        <p:nvGraphicFramePr>
          <p:cNvPr name="Table 4" id="4"/>
          <p:cNvGraphicFramePr>
            <a:graphicFrameLocks noGrp="true"/>
          </p:cNvGraphicFramePr>
          <p:nvPr/>
        </p:nvGraphicFramePr>
        <p:xfrm>
          <a:off x="2720256" y="3955493"/>
          <a:ext cx="13340918" cy="2975314"/>
        </p:xfrm>
        <a:graphic>
          <a:graphicData uri="http://schemas.openxmlformats.org/drawingml/2006/table">
            <a:tbl>
              <a:tblPr/>
              <a:tblGrid>
                <a:gridCol w="3335230"/>
                <a:gridCol w="3335230"/>
                <a:gridCol w="3335230"/>
                <a:gridCol w="3335230"/>
              </a:tblGrid>
              <a:tr h="1487657">
                <a:tc>
                  <a:txBody>
                    <a:bodyPr anchor="t" rtlCol="false"/>
                    <a:lstStyle/>
                    <a:p>
                      <a:pPr algn="ctr">
                        <a:lnSpc>
                          <a:spcPts val="4199"/>
                        </a:lnSpc>
                        <a:defRPr/>
                      </a:pPr>
                      <a:r>
                        <a:rPr lang="en-US" sz="2999" b="true">
                          <a:solidFill>
                            <a:srgbClr val="9600F2"/>
                          </a:solidFill>
                          <a:latin typeface="IBM Plex Sans Bold"/>
                          <a:ea typeface="IBM Plex Sans Bold"/>
                          <a:cs typeface="IBM Plex Sans Bold"/>
                          <a:sym typeface="IBM Plex Sans Bold"/>
                        </a:rPr>
                        <a:t>Task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b="true">
                          <a:solidFill>
                            <a:srgbClr val="9600F2"/>
                          </a:solidFill>
                          <a:latin typeface="IBM Plex Sans Bold"/>
                          <a:ea typeface="IBM Plex Sans Bold"/>
                          <a:cs typeface="IBM Plex Sans Bold"/>
                          <a:sym typeface="IBM Plex Sans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b="true">
                          <a:solidFill>
                            <a:srgbClr val="9600F2"/>
                          </a:solidFill>
                          <a:latin typeface="IBM Plex Sans Bold"/>
                          <a:ea typeface="IBM Plex Sans Bold"/>
                          <a:cs typeface="IBM Plex Sans Bold"/>
                          <a:sym typeface="IBM Plex Sans Bold"/>
                        </a:rPr>
                        <a:t>Epoches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sz="2999" b="true">
                          <a:solidFill>
                            <a:srgbClr val="9600F2"/>
                          </a:solidFill>
                          <a:latin typeface="IBM Plex Sans Bold"/>
                          <a:ea typeface="IBM Plex Sans Bold"/>
                          <a:cs typeface="IBM Plex Sans Bold"/>
                          <a:sym typeface="IBM Plex Sans Bold"/>
                        </a:rPr>
                        <a:t>Imgsz</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87657">
                <a:tc>
                  <a:txBody>
                    <a:bodyPr anchor="t" rtlCol="false"/>
                    <a:lstStyle/>
                    <a:p>
                      <a:pPr algn="ctr">
                        <a:lnSpc>
                          <a:spcPts val="3499"/>
                        </a:lnSpc>
                        <a:defRPr/>
                      </a:pPr>
                      <a:r>
                        <a:rPr lang="en-US" sz="2499" b="true">
                          <a:solidFill>
                            <a:srgbClr val="000000"/>
                          </a:solidFill>
                          <a:latin typeface="IBM Plex Sans Bold"/>
                          <a:ea typeface="IBM Plex Sans Bold"/>
                          <a:cs typeface="IBM Plex Sans Bold"/>
                          <a:sym typeface="IBM Plex Sans Bold"/>
                        </a:rPr>
                        <a:t>Detect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IBM Plex Sans Bold"/>
                          <a:ea typeface="IBM Plex Sans Bold"/>
                          <a:cs typeface="IBM Plex Sans Bold"/>
                          <a:sym typeface="IBM Plex Sans Bold"/>
                        </a:rPr>
                        <a:t>yolov8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IBM Plex Sans Bold"/>
                          <a:ea typeface="IBM Plex Sans Bold"/>
                          <a:cs typeface="IBM Plex Sans Bold"/>
                          <a:sym typeface="IBM Plex Sans Bold"/>
                        </a:rPr>
                        <a:t>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IBM Plex Sans Bold"/>
                          <a:ea typeface="IBM Plex Sans Bold"/>
                          <a:cs typeface="IBM Plex Sans Bold"/>
                          <a:sym typeface="IBM Plex Sans Bold"/>
                        </a:rPr>
                        <a:t>640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214729"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u="none">
                <a:solidFill>
                  <a:srgbClr val="9600F2"/>
                </a:solidFill>
                <a:latin typeface="IBM Plex Sans Bold"/>
                <a:ea typeface="IBM Plex Sans Bold"/>
                <a:cs typeface="IBM Plex Sans Bold"/>
                <a:sym typeface="IBM Plex Sans Bold"/>
              </a:rPr>
              <a:t>Model Development &amp; Training</a:t>
            </a:r>
            <a:r>
              <a:rPr lang="en-US" sz="5000">
                <a:solidFill>
                  <a:srgbClr val="9600F2"/>
                </a:solidFill>
                <a:latin typeface="IBM Plex Sans"/>
                <a:ea typeface="IBM Plex Sans"/>
                <a:cs typeface="IBM Plex Sans"/>
                <a:sym typeface="IBM Plex Sans"/>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14:trim st="52420.0000" end="100496.5830"/>
                </p14:media>
              </p:ext>
            </p:extLst>
          </p:nvPr>
        </p:nvPicPr>
        <p:blipFill>
          <a:blip r:embed="rId5"/>
          <a:srcRect l="0" t="0" r="0" b="0"/>
          <a:stretch>
            <a:fillRect/>
          </a:stretch>
        </p:blipFill>
        <p:spPr>
          <a:xfrm flipH="false" flipV="false" rot="0">
            <a:off x="2494625" y="2273591"/>
            <a:ext cx="12417261" cy="6984709"/>
          </a:xfrm>
          <a:prstGeom prst="rect">
            <a:avLst/>
          </a:prstGeom>
        </p:spPr>
      </p:pic>
      <p:sp>
        <p:nvSpPr>
          <p:cNvPr name="TextBox 5" id="5"/>
          <p:cNvSpPr txBox="true"/>
          <p:nvPr/>
        </p:nvSpPr>
        <p:spPr>
          <a:xfrm rot="0">
            <a:off x="214729"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u="none">
                <a:solidFill>
                  <a:srgbClr val="9600F2"/>
                </a:solidFill>
                <a:latin typeface="IBM Plex Sans Bold"/>
                <a:ea typeface="IBM Plex Sans Bold"/>
                <a:cs typeface="IBM Plex Sans Bold"/>
                <a:sym typeface="IBM Plex Sans Bold"/>
              </a:rPr>
              <a:t>Results</a:t>
            </a:r>
            <a:r>
              <a:rPr lang="en-US" sz="5000">
                <a:solidFill>
                  <a:srgbClr val="9600F2"/>
                </a:solidFill>
                <a:latin typeface="IBM Plex Sans"/>
                <a:ea typeface="IBM Plex Sans"/>
                <a:cs typeface="IBM Plex Sans"/>
                <a:sym typeface="IBM Plex Sans"/>
              </a:rPr>
              <a:t>:</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graphicFrame>
        <p:nvGraphicFramePr>
          <p:cNvPr name="Table 4" id="4"/>
          <p:cNvGraphicFramePr>
            <a:graphicFrameLocks noGrp="true"/>
          </p:cNvGraphicFramePr>
          <p:nvPr/>
        </p:nvGraphicFramePr>
        <p:xfrm>
          <a:off x="1028700" y="2557260"/>
          <a:ext cx="6443035" cy="6701040"/>
        </p:xfrm>
        <a:graphic>
          <a:graphicData uri="http://schemas.openxmlformats.org/drawingml/2006/table">
            <a:tbl>
              <a:tblPr/>
              <a:tblGrid>
                <a:gridCol w="2147678"/>
                <a:gridCol w="2147678"/>
                <a:gridCol w="2147678"/>
              </a:tblGrid>
              <a:tr h="2332332">
                <a:tc gridSpan="3">
                  <a:txBody>
                    <a:bodyPr anchor="t" rtlCol="false"/>
                    <a:lstStyle/>
                    <a:p>
                      <a:pPr algn="ctr">
                        <a:lnSpc>
                          <a:spcPts val="4199"/>
                        </a:lnSpc>
                        <a:defRPr/>
                      </a:pPr>
                      <a:r>
                        <a:rPr lang="en-US" sz="2999" b="true">
                          <a:solidFill>
                            <a:srgbClr val="9600F2"/>
                          </a:solidFill>
                          <a:latin typeface="IBM Plex Sans Bold"/>
                          <a:ea typeface="IBM Plex Sans Bold"/>
                          <a:cs typeface="IBM Plex Sans Bold"/>
                          <a:sym typeface="IBM Plex Sans Bold"/>
                        </a:rPr>
                        <a:t>mAP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4199"/>
                        </a:lnSpc>
                        <a:defRPr/>
                      </a:pPr>
                      <a:r>
                        <a:rPr lang="en-US" sz="2999" b="true">
                          <a:solidFill>
                            <a:srgbClr val="9600F2"/>
                          </a:solidFill>
                          <a:latin typeface="IBM Plex Sans Bold"/>
                          <a:ea typeface="IBM Plex Sans Bold"/>
                          <a:cs typeface="IBM Plex Sans Bold"/>
                          <a:sym typeface="IBM Plex Sans Bold"/>
                        </a:rPr>
                        <a:t>mAP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hMerge="true">
                  <a:txBody>
                    <a:bodyPr anchor="t" rtlCol="false"/>
                    <a:lstStyle/>
                    <a:p>
                      <a:pPr algn="ctr">
                        <a:lnSpc>
                          <a:spcPts val="4199"/>
                        </a:lnSpc>
                        <a:defRPr/>
                      </a:pPr>
                      <a:r>
                        <a:rPr lang="en-US" sz="2999" b="true">
                          <a:solidFill>
                            <a:srgbClr val="9600F2"/>
                          </a:solidFill>
                          <a:latin typeface="IBM Plex Sans Bold"/>
                          <a:ea typeface="IBM Plex Sans Bold"/>
                          <a:cs typeface="IBM Plex Sans Bold"/>
                          <a:sym typeface="IBM Plex Sans Bold"/>
                        </a:rPr>
                        <a:t>mAP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332332">
                <a:tc>
                  <a:txBody>
                    <a:bodyPr anchor="t" rtlCol="false"/>
                    <a:lstStyle/>
                    <a:p>
                      <a:pPr algn="ctr">
                        <a:lnSpc>
                          <a:spcPts val="3499"/>
                        </a:lnSpc>
                        <a:defRPr/>
                      </a:pPr>
                      <a:r>
                        <a:rPr lang="en-US" sz="2499" b="true">
                          <a:solidFill>
                            <a:srgbClr val="000000"/>
                          </a:solidFill>
                          <a:latin typeface="IBM Plex Sans Bold"/>
                          <a:ea typeface="IBM Plex Sans Bold"/>
                          <a:cs typeface="IBM Plex Sans Bold"/>
                          <a:sym typeface="IBM Plex Sans Bold"/>
                        </a:rPr>
                        <a:t>Normal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IBM Plex Sans Bold"/>
                          <a:ea typeface="IBM Plex Sans Bold"/>
                          <a:cs typeface="IBM Plex Sans Bold"/>
                          <a:sym typeface="IBM Plex Sans Bold"/>
                        </a:rPr>
                        <a:t>Sleep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IBM Plex Sans Bold"/>
                          <a:ea typeface="IBM Plex Sans Bold"/>
                          <a:cs typeface="IBM Plex Sans Bold"/>
                          <a:sym typeface="IBM Plex Sans Bold"/>
                        </a:rPr>
                        <a:t>Yawning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36377">
                <a:tc>
                  <a:txBody>
                    <a:bodyPr anchor="t" rtlCol="false"/>
                    <a:lstStyle/>
                    <a:p>
                      <a:pPr algn="ctr">
                        <a:lnSpc>
                          <a:spcPts val="3499"/>
                        </a:lnSpc>
                        <a:defRPr/>
                      </a:pPr>
                      <a:r>
                        <a:rPr lang="en-US" b="true" sz="2499">
                          <a:solidFill>
                            <a:srgbClr val="000000"/>
                          </a:solidFill>
                          <a:latin typeface="Arimo Bold"/>
                          <a:ea typeface="Arimo Bold"/>
                          <a:cs typeface="Arimo Bold"/>
                          <a:sym typeface="Arimo Bold"/>
                        </a:rPr>
                        <a:t> 0.87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IBM Plex Sans Bold"/>
                          <a:ea typeface="IBM Plex Sans Bold"/>
                          <a:cs typeface="IBM Plex Sans Bold"/>
                          <a:sym typeface="IBM Plex Sans Bold"/>
                        </a:rPr>
                        <a:t>0.96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IBM Plex Sans Bold"/>
                          <a:ea typeface="IBM Plex Sans Bold"/>
                          <a:cs typeface="IBM Plex Sans Bold"/>
                          <a:sym typeface="IBM Plex Sans Bold"/>
                        </a:rPr>
                        <a:t>0.91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5" id="5"/>
          <p:cNvSpPr/>
          <p:nvPr/>
        </p:nvSpPr>
        <p:spPr>
          <a:xfrm flipH="false" flipV="false" rot="0">
            <a:off x="8803065" y="2557260"/>
            <a:ext cx="7673034" cy="6701040"/>
          </a:xfrm>
          <a:custGeom>
            <a:avLst/>
            <a:gdLst/>
            <a:ahLst/>
            <a:cxnLst/>
            <a:rect r="r" b="b" t="t" l="l"/>
            <a:pathLst>
              <a:path h="6701040" w="7673034">
                <a:moveTo>
                  <a:pt x="0" y="0"/>
                </a:moveTo>
                <a:lnTo>
                  <a:pt x="7673034" y="0"/>
                </a:lnTo>
                <a:lnTo>
                  <a:pt x="7673034" y="6701040"/>
                </a:lnTo>
                <a:lnTo>
                  <a:pt x="0" y="6701040"/>
                </a:lnTo>
                <a:lnTo>
                  <a:pt x="0" y="0"/>
                </a:lnTo>
                <a:close/>
              </a:path>
            </a:pathLst>
          </a:custGeom>
          <a:blipFill>
            <a:blip r:embed="rId5"/>
            <a:stretch>
              <a:fillRect l="-6215" t="0" r="-6215" b="0"/>
            </a:stretch>
          </a:blipFill>
        </p:spPr>
      </p:sp>
      <p:sp>
        <p:nvSpPr>
          <p:cNvPr name="TextBox 6" id="6"/>
          <p:cNvSpPr txBox="true"/>
          <p:nvPr/>
        </p:nvSpPr>
        <p:spPr>
          <a:xfrm rot="0">
            <a:off x="214729"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u="none">
                <a:solidFill>
                  <a:srgbClr val="9600F2"/>
                </a:solidFill>
                <a:latin typeface="IBM Plex Sans Bold"/>
                <a:ea typeface="IBM Plex Sans Bold"/>
                <a:cs typeface="IBM Plex Sans Bold"/>
                <a:sym typeface="IBM Plex Sans Bold"/>
              </a:rPr>
              <a:t>Model Evaluation: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Freeform 4" id="4"/>
          <p:cNvSpPr/>
          <p:nvPr/>
        </p:nvSpPr>
        <p:spPr>
          <a:xfrm flipH="false" flipV="false" rot="0">
            <a:off x="3881894" y="2745551"/>
            <a:ext cx="11323203" cy="5528305"/>
          </a:xfrm>
          <a:custGeom>
            <a:avLst/>
            <a:gdLst/>
            <a:ahLst/>
            <a:cxnLst/>
            <a:rect r="r" b="b" t="t" l="l"/>
            <a:pathLst>
              <a:path h="5528305" w="11323203">
                <a:moveTo>
                  <a:pt x="0" y="0"/>
                </a:moveTo>
                <a:lnTo>
                  <a:pt x="11323203" y="0"/>
                </a:lnTo>
                <a:lnTo>
                  <a:pt x="11323203" y="5528305"/>
                </a:lnTo>
                <a:lnTo>
                  <a:pt x="0" y="5528305"/>
                </a:lnTo>
                <a:lnTo>
                  <a:pt x="0" y="0"/>
                </a:lnTo>
                <a:close/>
              </a:path>
            </a:pathLst>
          </a:custGeom>
          <a:blipFill>
            <a:blip r:embed="rId5"/>
            <a:stretch>
              <a:fillRect l="0" t="0" r="0" b="0"/>
            </a:stretch>
          </a:blipFill>
        </p:spPr>
      </p:sp>
      <p:sp>
        <p:nvSpPr>
          <p:cNvPr name="TextBox 5" id="5"/>
          <p:cNvSpPr txBox="true"/>
          <p:nvPr/>
        </p:nvSpPr>
        <p:spPr>
          <a:xfrm rot="0">
            <a:off x="214729"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u="none">
                <a:solidFill>
                  <a:srgbClr val="9600F2"/>
                </a:solidFill>
                <a:latin typeface="IBM Plex Sans Bold"/>
                <a:ea typeface="IBM Plex Sans Bold"/>
                <a:cs typeface="IBM Plex Sans Bold"/>
                <a:sym typeface="IBM Plex Sans Bold"/>
              </a:rPr>
              <a:t>Model Evaluation: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TextBox 4" id="4"/>
          <p:cNvSpPr txBox="true"/>
          <p:nvPr/>
        </p:nvSpPr>
        <p:spPr>
          <a:xfrm rot="0">
            <a:off x="214729"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u="none">
                <a:solidFill>
                  <a:srgbClr val="9600F2"/>
                </a:solidFill>
                <a:latin typeface="IBM Plex Sans Bold"/>
                <a:ea typeface="IBM Plex Sans Bold"/>
                <a:cs typeface="IBM Plex Sans Bold"/>
                <a:sym typeface="IBM Plex Sans Bold"/>
              </a:rPr>
              <a:t>Challenges</a:t>
            </a:r>
            <a:r>
              <a:rPr lang="en-US" sz="5000">
                <a:solidFill>
                  <a:srgbClr val="9600F2"/>
                </a:solidFill>
                <a:latin typeface="IBM Plex Sans"/>
                <a:ea typeface="IBM Plex Sans"/>
                <a:cs typeface="IBM Plex Sans"/>
                <a:sym typeface="IBM Plex Sans"/>
              </a:rPr>
              <a:t>:</a:t>
            </a:r>
          </a:p>
        </p:txBody>
      </p:sp>
      <p:sp>
        <p:nvSpPr>
          <p:cNvPr name="TextBox 5" id="5"/>
          <p:cNvSpPr txBox="true"/>
          <p:nvPr/>
        </p:nvSpPr>
        <p:spPr>
          <a:xfrm rot="0">
            <a:off x="214729" y="3631007"/>
            <a:ext cx="18073271" cy="3517547"/>
          </a:xfrm>
          <a:prstGeom prst="rect">
            <a:avLst/>
          </a:prstGeom>
        </p:spPr>
        <p:txBody>
          <a:bodyPr anchor="t" rtlCol="false" tIns="0" lIns="0" bIns="0" rIns="0">
            <a:spAutoFit/>
          </a:bodyPr>
          <a:lstStyle/>
          <a:p>
            <a:pPr algn="l" marL="623716" indent="-311858" lvl="1">
              <a:lnSpc>
                <a:spcPts val="4044"/>
              </a:lnSpc>
              <a:buFont typeface="Arial"/>
              <a:buChar char="•"/>
            </a:pPr>
            <a:r>
              <a:rPr lang="en-US" b="true" sz="2888">
                <a:solidFill>
                  <a:srgbClr val="000000"/>
                </a:solidFill>
                <a:latin typeface="Droid Arabic Kufi Bold"/>
                <a:ea typeface="Droid Arabic Kufi Bold"/>
                <a:cs typeface="Droid Arabic Kufi Bold"/>
                <a:sym typeface="Droid Arabic Kufi Bold"/>
              </a:rPr>
              <a:t>Environmental Variations: Lighting, head position, and occlusions (e.g., sunglasses) may affect detection performance. </a:t>
            </a:r>
          </a:p>
          <a:p>
            <a:pPr algn="l">
              <a:lnSpc>
                <a:spcPts val="4044"/>
              </a:lnSpc>
            </a:pPr>
          </a:p>
          <a:p>
            <a:pPr algn="l" marL="623716" indent="-311858" lvl="1">
              <a:lnSpc>
                <a:spcPts val="4044"/>
              </a:lnSpc>
              <a:buFont typeface="Arial"/>
              <a:buChar char="•"/>
            </a:pPr>
            <a:r>
              <a:rPr lang="en-US" b="true" sz="2888">
                <a:solidFill>
                  <a:srgbClr val="000000"/>
                </a:solidFill>
                <a:latin typeface="Droid Arabic Kufi Bold"/>
                <a:ea typeface="Droid Arabic Kufi Bold"/>
                <a:cs typeface="Droid Arabic Kufi Bold"/>
                <a:sym typeface="Droid Arabic Kufi Bold"/>
              </a:rPr>
              <a:t>Real-Time Processing: Ensuring smooth, real-time detection and alarm integration. </a:t>
            </a:r>
          </a:p>
          <a:p>
            <a:pPr algn="l">
              <a:lnSpc>
                <a:spcPts val="4044"/>
              </a:lnSpc>
            </a:pPr>
          </a:p>
          <a:p>
            <a:pPr algn="l" marL="623716" indent="-311858" lvl="1">
              <a:lnSpc>
                <a:spcPts val="4044"/>
              </a:lnSpc>
              <a:buFont typeface="Arial"/>
              <a:buChar char="•"/>
            </a:pPr>
            <a:r>
              <a:rPr lang="en-US" b="true" sz="2888">
                <a:solidFill>
                  <a:srgbClr val="000000"/>
                </a:solidFill>
                <a:latin typeface="Droid Arabic Kufi Bold"/>
                <a:ea typeface="Droid Arabic Kufi Bold"/>
                <a:cs typeface="Droid Arabic Kufi Bold"/>
                <a:sym typeface="Droid Arabic Kufi Bold"/>
              </a:rPr>
              <a:t>Data Collection &amp; Labeling: Gatheringand finding a diverse dataset, and manual labelling for the three classes.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TextBox 4" id="4"/>
          <p:cNvSpPr txBox="true"/>
          <p:nvPr/>
        </p:nvSpPr>
        <p:spPr>
          <a:xfrm rot="0">
            <a:off x="214729"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u="none">
                <a:solidFill>
                  <a:srgbClr val="9600F2"/>
                </a:solidFill>
                <a:latin typeface="IBM Plex Sans Bold"/>
                <a:ea typeface="IBM Plex Sans Bold"/>
                <a:cs typeface="IBM Plex Sans Bold"/>
                <a:sym typeface="IBM Plex Sans Bold"/>
              </a:rPr>
              <a:t>Future Work</a:t>
            </a:r>
            <a:r>
              <a:rPr lang="en-US" sz="5000">
                <a:solidFill>
                  <a:srgbClr val="9600F2"/>
                </a:solidFill>
                <a:latin typeface="IBM Plex Sans"/>
                <a:ea typeface="IBM Plex Sans"/>
                <a:cs typeface="IBM Plex Sans"/>
                <a:sym typeface="IBM Plex Sans"/>
              </a:rPr>
              <a:t>:</a:t>
            </a:r>
          </a:p>
        </p:txBody>
      </p:sp>
      <p:sp>
        <p:nvSpPr>
          <p:cNvPr name="TextBox 5" id="5"/>
          <p:cNvSpPr txBox="true"/>
          <p:nvPr/>
        </p:nvSpPr>
        <p:spPr>
          <a:xfrm rot="0">
            <a:off x="214729" y="3631007"/>
            <a:ext cx="18073271" cy="4527197"/>
          </a:xfrm>
          <a:prstGeom prst="rect">
            <a:avLst/>
          </a:prstGeom>
        </p:spPr>
        <p:txBody>
          <a:bodyPr anchor="t" rtlCol="false" tIns="0" lIns="0" bIns="0" rIns="0">
            <a:spAutoFit/>
          </a:bodyPr>
          <a:lstStyle/>
          <a:p>
            <a:pPr algn="l" marL="623716" indent="-311858" lvl="1">
              <a:lnSpc>
                <a:spcPts val="4044"/>
              </a:lnSpc>
              <a:buFont typeface="Arial"/>
              <a:buChar char="•"/>
            </a:pPr>
            <a:r>
              <a:rPr lang="en-US" b="true" sz="2888">
                <a:solidFill>
                  <a:srgbClr val="000000"/>
                </a:solidFill>
                <a:latin typeface="Droid Arabic Kufi Bold"/>
                <a:ea typeface="Droid Arabic Kufi Bold"/>
                <a:cs typeface="Droid Arabic Kufi Bold"/>
                <a:sym typeface="Droid Arabic Kufi Bold"/>
              </a:rPr>
              <a:t>When the driver sleep, alert will be played. while in the future when yawning detected </a:t>
            </a:r>
            <a:r>
              <a:rPr lang="en-US" b="true" sz="2888">
                <a:solidFill>
                  <a:srgbClr val="000000"/>
                </a:solidFill>
                <a:latin typeface="Droid Arabic Kufi Bold"/>
                <a:ea typeface="Droid Arabic Kufi Bold"/>
                <a:cs typeface="Droid Arabic Kufi Bold"/>
                <a:sym typeface="Droid Arabic Kufi Bold"/>
              </a:rPr>
              <a:t>a method will be added to interact with driver to make them focus before driver falling to sleep.</a:t>
            </a:r>
          </a:p>
          <a:p>
            <a:pPr algn="l">
              <a:lnSpc>
                <a:spcPts val="4044"/>
              </a:lnSpc>
            </a:pPr>
          </a:p>
          <a:p>
            <a:pPr algn="l" marL="623716" indent="-311858" lvl="1">
              <a:lnSpc>
                <a:spcPts val="4044"/>
              </a:lnSpc>
              <a:buFont typeface="Arial"/>
              <a:buChar char="•"/>
            </a:pPr>
            <a:r>
              <a:rPr lang="en-US" b="true" sz="2888">
                <a:solidFill>
                  <a:srgbClr val="000000"/>
                </a:solidFill>
                <a:latin typeface="Droid Arabic Kufi Bold"/>
                <a:ea typeface="Droid Arabic Kufi Bold"/>
                <a:cs typeface="Droid Arabic Kufi Bold"/>
                <a:sym typeface="Droid Arabic Kufi Bold"/>
              </a:rPr>
              <a:t>More features will be added (phone, safety belt).</a:t>
            </a:r>
          </a:p>
          <a:p>
            <a:pPr algn="l">
              <a:lnSpc>
                <a:spcPts val="4044"/>
              </a:lnSpc>
            </a:pPr>
          </a:p>
          <a:p>
            <a:pPr algn="l" marL="623716" indent="-311858" lvl="1">
              <a:lnSpc>
                <a:spcPts val="4044"/>
              </a:lnSpc>
              <a:buFont typeface="Arial"/>
              <a:buChar char="•"/>
            </a:pPr>
            <a:r>
              <a:rPr lang="en-US" b="true" sz="2888">
                <a:solidFill>
                  <a:srgbClr val="000000"/>
                </a:solidFill>
                <a:latin typeface="Droid Arabic Kufi Bold"/>
                <a:ea typeface="Droid Arabic Kufi Bold"/>
                <a:cs typeface="Droid Arabic Kufi Bold"/>
                <a:sym typeface="Droid Arabic Kufi Bold"/>
              </a:rPr>
              <a:t>When the driver is detected to be asleep, the brakes automatically stop.</a:t>
            </a:r>
          </a:p>
          <a:p>
            <a:pPr algn="l">
              <a:lnSpc>
                <a:spcPts val="4044"/>
              </a:lnSpc>
            </a:pPr>
          </a:p>
          <a:p>
            <a:pPr algn="l" marL="623716" indent="-311858" lvl="1">
              <a:lnSpc>
                <a:spcPts val="4044"/>
              </a:lnSpc>
              <a:buFont typeface="Arial"/>
              <a:buChar char="•"/>
            </a:pPr>
            <a:r>
              <a:rPr lang="en-US" b="true" sz="2888">
                <a:solidFill>
                  <a:srgbClr val="000000"/>
                </a:solidFill>
                <a:latin typeface="Droid Arabic Kufi Bold"/>
                <a:ea typeface="Droid Arabic Kufi Bold"/>
                <a:cs typeface="Droid Arabic Kufi Bold"/>
                <a:sym typeface="Droid Arabic Kufi Bold"/>
              </a:rPr>
              <a:t>Improve model performance.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TextBox 4" id="4"/>
          <p:cNvSpPr txBox="true"/>
          <p:nvPr/>
        </p:nvSpPr>
        <p:spPr>
          <a:xfrm rot="0">
            <a:off x="813971" y="3654747"/>
            <a:ext cx="16061174" cy="1104900"/>
          </a:xfrm>
          <a:prstGeom prst="rect">
            <a:avLst/>
          </a:prstGeom>
        </p:spPr>
        <p:txBody>
          <a:bodyPr anchor="t" rtlCol="false" tIns="0" lIns="0" bIns="0" rIns="0">
            <a:spAutoFit/>
          </a:bodyPr>
          <a:lstStyle/>
          <a:p>
            <a:pPr algn="ctr" marL="0" indent="0" lvl="0">
              <a:lnSpc>
                <a:spcPts val="8759"/>
              </a:lnSpc>
              <a:spcBef>
                <a:spcPct val="0"/>
              </a:spcBef>
            </a:pPr>
            <a:r>
              <a:rPr lang="en-US" b="true" sz="7299">
                <a:solidFill>
                  <a:srgbClr val="9600F2"/>
                </a:solidFill>
                <a:latin typeface="IBM Plex Sans Bold"/>
                <a:ea typeface="IBM Plex Sans Bold"/>
                <a:cs typeface="IBM Plex Sans Bold"/>
                <a:sym typeface="IBM Plex Sans Bold"/>
              </a:rPr>
              <a:t>Thank you for listening!</a:t>
            </a:r>
          </a:p>
        </p:txBody>
      </p:sp>
      <p:sp>
        <p:nvSpPr>
          <p:cNvPr name="TextBox 5" id="5"/>
          <p:cNvSpPr txBox="true"/>
          <p:nvPr/>
        </p:nvSpPr>
        <p:spPr>
          <a:xfrm rot="0">
            <a:off x="3672383" y="6083622"/>
            <a:ext cx="10943233" cy="448591"/>
          </a:xfrm>
          <a:prstGeom prst="rect">
            <a:avLst/>
          </a:prstGeom>
        </p:spPr>
        <p:txBody>
          <a:bodyPr anchor="t" rtlCol="false" tIns="0" lIns="0" bIns="0" rIns="0">
            <a:spAutoFit/>
          </a:bodyPr>
          <a:lstStyle/>
          <a:p>
            <a:pPr algn="l">
              <a:lnSpc>
                <a:spcPts val="3624"/>
              </a:lnSpc>
            </a:pPr>
            <a:r>
              <a:rPr lang="en-US" sz="2588" b="true">
                <a:solidFill>
                  <a:srgbClr val="000000"/>
                </a:solidFill>
                <a:latin typeface="Droid Arabic Kufi Bold"/>
                <a:ea typeface="Droid Arabic Kufi Bold"/>
                <a:cs typeface="Droid Arabic Kufi Bold"/>
                <a:sym typeface="Droid Arabic Kufi Bold"/>
              </a:rPr>
              <a:t> Team Members: Sarah Aljuwayr - Aliah Alotaibi - Najla Aldhubaib</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0104444"/>
            <a:ext cx="18288000" cy="182556"/>
          </a:xfrm>
          <a:prstGeom prst="rect">
            <a:avLst/>
          </a:prstGeom>
          <a:solidFill>
            <a:srgbClr val="9600F2"/>
          </a:solidFill>
        </p:spPr>
      </p:sp>
      <p:sp>
        <p:nvSpPr>
          <p:cNvPr name="TextBox 3" id="3"/>
          <p:cNvSpPr txBox="true"/>
          <p:nvPr/>
        </p:nvSpPr>
        <p:spPr>
          <a:xfrm rot="0">
            <a:off x="1028700" y="5551800"/>
            <a:ext cx="5446590" cy="406400"/>
          </a:xfrm>
          <a:prstGeom prst="rect">
            <a:avLst/>
          </a:prstGeom>
        </p:spPr>
        <p:txBody>
          <a:bodyPr anchor="t" rtlCol="false" tIns="0" lIns="0" bIns="0" rIns="0">
            <a:spAutoFit/>
          </a:bodyPr>
          <a:lstStyle/>
          <a:p>
            <a:pPr algn="l">
              <a:lnSpc>
                <a:spcPts val="3250"/>
              </a:lnSpc>
            </a:pPr>
            <a:r>
              <a:rPr lang="en-US" sz="2500" b="true">
                <a:solidFill>
                  <a:srgbClr val="000000"/>
                </a:solidFill>
                <a:latin typeface="IBM Plex Sans Bold"/>
                <a:ea typeface="IBM Plex Sans Bold"/>
                <a:cs typeface="IBM Plex Sans Bold"/>
                <a:sym typeface="IBM Plex Sans Bold"/>
              </a:rPr>
              <a:t>3- Data Collection</a:t>
            </a:r>
          </a:p>
        </p:txBody>
      </p:sp>
      <p:sp>
        <p:nvSpPr>
          <p:cNvPr name="TextBox 4" id="4"/>
          <p:cNvSpPr txBox="true"/>
          <p:nvPr/>
        </p:nvSpPr>
        <p:spPr>
          <a:xfrm rot="0">
            <a:off x="1028700" y="8271236"/>
            <a:ext cx="5446590" cy="406400"/>
          </a:xfrm>
          <a:prstGeom prst="rect">
            <a:avLst/>
          </a:prstGeom>
        </p:spPr>
        <p:txBody>
          <a:bodyPr anchor="t" rtlCol="false" tIns="0" lIns="0" bIns="0" rIns="0">
            <a:spAutoFit/>
          </a:bodyPr>
          <a:lstStyle/>
          <a:p>
            <a:pPr algn="l">
              <a:lnSpc>
                <a:spcPts val="3250"/>
              </a:lnSpc>
            </a:pPr>
            <a:r>
              <a:rPr lang="en-US" sz="2500" b="true">
                <a:solidFill>
                  <a:srgbClr val="000000"/>
                </a:solidFill>
                <a:latin typeface="IBM Plex Sans Bold"/>
                <a:ea typeface="IBM Plex Sans Bold"/>
                <a:cs typeface="IBM Plex Sans Bold"/>
                <a:sym typeface="IBM Plex Sans Bold"/>
              </a:rPr>
              <a:t>6- </a:t>
            </a:r>
            <a:r>
              <a:rPr lang="en-US" b="true" sz="2500" u="none">
                <a:solidFill>
                  <a:srgbClr val="000000"/>
                </a:solidFill>
                <a:latin typeface="IBM Plex Sans Bold"/>
                <a:ea typeface="IBM Plex Sans Bold"/>
                <a:cs typeface="IBM Plex Sans Bold"/>
                <a:sym typeface="IBM Plex Sans Bold"/>
              </a:rPr>
              <a:t>Model Development &amp; Training</a:t>
            </a:r>
          </a:p>
        </p:txBody>
      </p:sp>
      <p:sp>
        <p:nvSpPr>
          <p:cNvPr name="TextBox 5" id="5"/>
          <p:cNvSpPr txBox="true"/>
          <p:nvPr/>
        </p:nvSpPr>
        <p:spPr>
          <a:xfrm rot="0">
            <a:off x="1028700" y="6466603"/>
            <a:ext cx="6043451" cy="406400"/>
          </a:xfrm>
          <a:prstGeom prst="rect">
            <a:avLst/>
          </a:prstGeom>
        </p:spPr>
        <p:txBody>
          <a:bodyPr anchor="t" rtlCol="false" tIns="0" lIns="0" bIns="0" rIns="0">
            <a:spAutoFit/>
          </a:bodyPr>
          <a:lstStyle/>
          <a:p>
            <a:pPr algn="l">
              <a:lnSpc>
                <a:spcPts val="3250"/>
              </a:lnSpc>
            </a:pPr>
            <a:r>
              <a:rPr lang="en-US" sz="2500" b="true">
                <a:solidFill>
                  <a:srgbClr val="000000"/>
                </a:solidFill>
                <a:latin typeface="IBM Plex Sans Bold"/>
                <a:ea typeface="IBM Plex Sans Bold"/>
                <a:cs typeface="IBM Plex Sans Bold"/>
                <a:sym typeface="IBM Plex Sans Bold"/>
              </a:rPr>
              <a:t>4- </a:t>
            </a:r>
            <a:r>
              <a:rPr lang="en-US" b="true" sz="2500" u="none">
                <a:solidFill>
                  <a:srgbClr val="000000"/>
                </a:solidFill>
                <a:latin typeface="IBM Plex Sans Bold"/>
                <a:ea typeface="IBM Plex Sans Bold"/>
                <a:cs typeface="IBM Plex Sans Bold"/>
                <a:sym typeface="IBM Plex Sans Bold"/>
              </a:rPr>
              <a:t>Data Preprocessing &amp; Augmentation</a:t>
            </a:r>
          </a:p>
        </p:txBody>
      </p:sp>
      <p:sp>
        <p:nvSpPr>
          <p:cNvPr name="TextBox 6" id="6"/>
          <p:cNvSpPr txBox="true"/>
          <p:nvPr/>
        </p:nvSpPr>
        <p:spPr>
          <a:xfrm rot="0">
            <a:off x="888262" y="1688533"/>
            <a:ext cx="6016228" cy="838200"/>
          </a:xfrm>
          <a:prstGeom prst="rect">
            <a:avLst/>
          </a:prstGeom>
        </p:spPr>
        <p:txBody>
          <a:bodyPr anchor="t" rtlCol="false" tIns="0" lIns="0" bIns="0" rIns="0">
            <a:spAutoFit/>
          </a:bodyPr>
          <a:lstStyle/>
          <a:p>
            <a:pPr algn="just" marL="0" indent="0" lvl="0">
              <a:lnSpc>
                <a:spcPts val="6600"/>
              </a:lnSpc>
              <a:spcBef>
                <a:spcPct val="0"/>
              </a:spcBef>
            </a:pPr>
            <a:r>
              <a:rPr lang="en-US" b="true" sz="5500" u="none">
                <a:solidFill>
                  <a:srgbClr val="9600F2"/>
                </a:solidFill>
                <a:latin typeface="IBM Plex Sans Bold"/>
                <a:ea typeface="IBM Plex Sans Bold"/>
                <a:cs typeface="IBM Plex Sans Bold"/>
                <a:sym typeface="IBM Plex Sans Bold"/>
              </a:rPr>
              <a:t>Agenda:</a:t>
            </a:r>
          </a:p>
        </p:txBody>
      </p:sp>
      <p:sp>
        <p:nvSpPr>
          <p:cNvPr name="Freeform 7" id="7"/>
          <p:cNvSpPr/>
          <p:nvPr/>
        </p:nvSpPr>
        <p:spPr>
          <a:xfrm flipH="false" flipV="false" rot="0">
            <a:off x="14342551" y="300550"/>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2"/>
            <a:stretch>
              <a:fillRect l="0" t="-48769" r="0" b="-65025"/>
            </a:stretch>
          </a:blipFill>
        </p:spPr>
      </p:sp>
      <p:sp>
        <p:nvSpPr>
          <p:cNvPr name="TextBox 8" id="8"/>
          <p:cNvSpPr txBox="true"/>
          <p:nvPr/>
        </p:nvSpPr>
        <p:spPr>
          <a:xfrm rot="0">
            <a:off x="1028700" y="3638057"/>
            <a:ext cx="5446590" cy="406400"/>
          </a:xfrm>
          <a:prstGeom prst="rect">
            <a:avLst/>
          </a:prstGeom>
        </p:spPr>
        <p:txBody>
          <a:bodyPr anchor="t" rtlCol="false" tIns="0" lIns="0" bIns="0" rIns="0">
            <a:spAutoFit/>
          </a:bodyPr>
          <a:lstStyle/>
          <a:p>
            <a:pPr algn="l">
              <a:lnSpc>
                <a:spcPts val="3250"/>
              </a:lnSpc>
            </a:pPr>
            <a:r>
              <a:rPr lang="en-US" sz="2500" b="true">
                <a:solidFill>
                  <a:srgbClr val="000000"/>
                </a:solidFill>
                <a:latin typeface="IBM Plex Sans Bold"/>
                <a:ea typeface="IBM Plex Sans Bold"/>
                <a:cs typeface="IBM Plex Sans Bold"/>
                <a:sym typeface="IBM Plex Sans Bold"/>
              </a:rPr>
              <a:t>1- Problem Statement &amp; Solution</a:t>
            </a:r>
          </a:p>
        </p:txBody>
      </p:sp>
      <p:sp>
        <p:nvSpPr>
          <p:cNvPr name="TextBox 9" id="9"/>
          <p:cNvSpPr txBox="true"/>
          <p:nvPr/>
        </p:nvSpPr>
        <p:spPr>
          <a:xfrm rot="0">
            <a:off x="1028700" y="4594929"/>
            <a:ext cx="5446590" cy="406400"/>
          </a:xfrm>
          <a:prstGeom prst="rect">
            <a:avLst/>
          </a:prstGeom>
        </p:spPr>
        <p:txBody>
          <a:bodyPr anchor="t" rtlCol="false" tIns="0" lIns="0" bIns="0" rIns="0">
            <a:spAutoFit/>
          </a:bodyPr>
          <a:lstStyle/>
          <a:p>
            <a:pPr algn="l">
              <a:lnSpc>
                <a:spcPts val="3250"/>
              </a:lnSpc>
            </a:pPr>
            <a:r>
              <a:rPr lang="en-US" sz="2500" b="true">
                <a:solidFill>
                  <a:srgbClr val="000000"/>
                </a:solidFill>
                <a:latin typeface="IBM Plex Sans Bold"/>
                <a:ea typeface="IBM Plex Sans Bold"/>
                <a:cs typeface="IBM Plex Sans Bold"/>
                <a:sym typeface="IBM Plex Sans Bold"/>
              </a:rPr>
              <a:t>2- Solution Architecture</a:t>
            </a:r>
          </a:p>
        </p:txBody>
      </p:sp>
      <p:sp>
        <p:nvSpPr>
          <p:cNvPr name="TextBox 10" id="10"/>
          <p:cNvSpPr txBox="true"/>
          <p:nvPr/>
        </p:nvSpPr>
        <p:spPr>
          <a:xfrm rot="0">
            <a:off x="1028700" y="7381406"/>
            <a:ext cx="5446590" cy="406400"/>
          </a:xfrm>
          <a:prstGeom prst="rect">
            <a:avLst/>
          </a:prstGeom>
        </p:spPr>
        <p:txBody>
          <a:bodyPr anchor="t" rtlCol="false" tIns="0" lIns="0" bIns="0" rIns="0">
            <a:spAutoFit/>
          </a:bodyPr>
          <a:lstStyle/>
          <a:p>
            <a:pPr algn="l">
              <a:lnSpc>
                <a:spcPts val="3250"/>
              </a:lnSpc>
            </a:pPr>
            <a:r>
              <a:rPr lang="en-US" sz="2500" b="true">
                <a:solidFill>
                  <a:srgbClr val="000000"/>
                </a:solidFill>
                <a:latin typeface="IBM Plex Sans Bold"/>
                <a:ea typeface="IBM Plex Sans Bold"/>
                <a:cs typeface="IBM Plex Sans Bold"/>
                <a:sym typeface="IBM Plex Sans Bold"/>
              </a:rPr>
              <a:t>5- Tools</a:t>
            </a:r>
          </a:p>
        </p:txBody>
      </p:sp>
      <p:sp>
        <p:nvSpPr>
          <p:cNvPr name="TextBox 11" id="11"/>
          <p:cNvSpPr txBox="true"/>
          <p:nvPr/>
        </p:nvSpPr>
        <p:spPr>
          <a:xfrm rot="0">
            <a:off x="9537149" y="3638057"/>
            <a:ext cx="5446590" cy="406400"/>
          </a:xfrm>
          <a:prstGeom prst="rect">
            <a:avLst/>
          </a:prstGeom>
        </p:spPr>
        <p:txBody>
          <a:bodyPr anchor="t" rtlCol="false" tIns="0" lIns="0" bIns="0" rIns="0">
            <a:spAutoFit/>
          </a:bodyPr>
          <a:lstStyle/>
          <a:p>
            <a:pPr algn="l">
              <a:lnSpc>
                <a:spcPts val="3250"/>
              </a:lnSpc>
            </a:pPr>
            <a:r>
              <a:rPr lang="en-US" sz="2500" b="true">
                <a:solidFill>
                  <a:srgbClr val="000000"/>
                </a:solidFill>
                <a:latin typeface="IBM Plex Sans Bold"/>
                <a:ea typeface="IBM Plex Sans Bold"/>
                <a:cs typeface="IBM Plex Sans Bold"/>
                <a:sym typeface="IBM Plex Sans Bold"/>
              </a:rPr>
              <a:t>7- </a:t>
            </a:r>
            <a:r>
              <a:rPr lang="en-US" b="true" sz="2500" u="none">
                <a:solidFill>
                  <a:srgbClr val="000000"/>
                </a:solidFill>
                <a:latin typeface="IBM Plex Sans Bold"/>
                <a:ea typeface="IBM Plex Sans Bold"/>
                <a:cs typeface="IBM Plex Sans Bold"/>
                <a:sym typeface="IBM Plex Sans Bold"/>
              </a:rPr>
              <a:t>R</a:t>
            </a:r>
            <a:r>
              <a:rPr lang="en-US" sz="2500" b="true">
                <a:solidFill>
                  <a:srgbClr val="000000"/>
                </a:solidFill>
                <a:latin typeface="IBM Plex Sans Bold"/>
                <a:ea typeface="IBM Plex Sans Bold"/>
                <a:cs typeface="IBM Plex Sans Bold"/>
                <a:sym typeface="IBM Plex Sans Bold"/>
              </a:rPr>
              <a:t>esults</a:t>
            </a:r>
          </a:p>
        </p:txBody>
      </p:sp>
      <p:sp>
        <p:nvSpPr>
          <p:cNvPr name="TextBox 12" id="12"/>
          <p:cNvSpPr txBox="true"/>
          <p:nvPr/>
        </p:nvSpPr>
        <p:spPr>
          <a:xfrm rot="0">
            <a:off x="9537149" y="4594929"/>
            <a:ext cx="5446590" cy="406400"/>
          </a:xfrm>
          <a:prstGeom prst="rect">
            <a:avLst/>
          </a:prstGeom>
        </p:spPr>
        <p:txBody>
          <a:bodyPr anchor="t" rtlCol="false" tIns="0" lIns="0" bIns="0" rIns="0">
            <a:spAutoFit/>
          </a:bodyPr>
          <a:lstStyle/>
          <a:p>
            <a:pPr algn="l">
              <a:lnSpc>
                <a:spcPts val="3250"/>
              </a:lnSpc>
            </a:pPr>
            <a:r>
              <a:rPr lang="en-US" sz="2500" b="true">
                <a:solidFill>
                  <a:srgbClr val="000000"/>
                </a:solidFill>
                <a:latin typeface="IBM Plex Sans Bold"/>
                <a:ea typeface="IBM Plex Sans Bold"/>
                <a:cs typeface="IBM Plex Sans Bold"/>
                <a:sym typeface="IBM Plex Sans Bold"/>
              </a:rPr>
              <a:t>8- Model Evaluation</a:t>
            </a:r>
          </a:p>
        </p:txBody>
      </p:sp>
      <p:sp>
        <p:nvSpPr>
          <p:cNvPr name="TextBox 13" id="13"/>
          <p:cNvSpPr txBox="true"/>
          <p:nvPr/>
        </p:nvSpPr>
        <p:spPr>
          <a:xfrm rot="0">
            <a:off x="9537149" y="5483538"/>
            <a:ext cx="5446590" cy="406400"/>
          </a:xfrm>
          <a:prstGeom prst="rect">
            <a:avLst/>
          </a:prstGeom>
        </p:spPr>
        <p:txBody>
          <a:bodyPr anchor="t" rtlCol="false" tIns="0" lIns="0" bIns="0" rIns="0">
            <a:spAutoFit/>
          </a:bodyPr>
          <a:lstStyle/>
          <a:p>
            <a:pPr algn="l">
              <a:lnSpc>
                <a:spcPts val="3250"/>
              </a:lnSpc>
            </a:pPr>
            <a:r>
              <a:rPr lang="en-US" sz="2500" b="true">
                <a:solidFill>
                  <a:srgbClr val="000000"/>
                </a:solidFill>
                <a:latin typeface="IBM Plex Sans Bold"/>
                <a:ea typeface="IBM Plex Sans Bold"/>
                <a:cs typeface="IBM Plex Sans Bold"/>
                <a:sym typeface="IBM Plex Sans Bold"/>
              </a:rPr>
              <a:t>9- Challenges</a:t>
            </a:r>
          </a:p>
        </p:txBody>
      </p:sp>
      <p:sp>
        <p:nvSpPr>
          <p:cNvPr name="TextBox 14" id="14"/>
          <p:cNvSpPr txBox="true"/>
          <p:nvPr/>
        </p:nvSpPr>
        <p:spPr>
          <a:xfrm rot="0">
            <a:off x="9537149" y="6372147"/>
            <a:ext cx="5446590" cy="406400"/>
          </a:xfrm>
          <a:prstGeom prst="rect">
            <a:avLst/>
          </a:prstGeom>
        </p:spPr>
        <p:txBody>
          <a:bodyPr anchor="t" rtlCol="false" tIns="0" lIns="0" bIns="0" rIns="0">
            <a:spAutoFit/>
          </a:bodyPr>
          <a:lstStyle/>
          <a:p>
            <a:pPr algn="l">
              <a:lnSpc>
                <a:spcPts val="3250"/>
              </a:lnSpc>
            </a:pPr>
            <a:r>
              <a:rPr lang="en-US" sz="2500" b="true">
                <a:solidFill>
                  <a:srgbClr val="000000"/>
                </a:solidFill>
                <a:latin typeface="IBM Plex Sans Bold"/>
                <a:ea typeface="IBM Plex Sans Bold"/>
                <a:cs typeface="IBM Plex Sans Bold"/>
                <a:sym typeface="IBM Plex Sans Bold"/>
              </a:rPr>
              <a:t>10-  Future Work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6893607" y="4247009"/>
            <a:ext cx="16260828" cy="10022583"/>
          </a:xfrm>
          <a:custGeom>
            <a:avLst/>
            <a:gdLst/>
            <a:ahLst/>
            <a:cxnLst/>
            <a:rect r="r" b="b" t="t" l="l"/>
            <a:pathLst>
              <a:path h="10022583" w="16260828">
                <a:moveTo>
                  <a:pt x="16260828" y="0"/>
                </a:moveTo>
                <a:lnTo>
                  <a:pt x="0" y="0"/>
                </a:lnTo>
                <a:lnTo>
                  <a:pt x="0" y="10022582"/>
                </a:lnTo>
                <a:lnTo>
                  <a:pt x="16260828" y="10022582"/>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pic>
        <p:nvPicPr>
          <p:cNvPr name="Picture 4" id="4">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3263979" y="2643277"/>
            <a:ext cx="11760041" cy="6615023"/>
          </a:xfrm>
          <a:prstGeom prst="rect">
            <a:avLst/>
          </a:prstGeom>
        </p:spPr>
      </p:pic>
      <p:sp>
        <p:nvSpPr>
          <p:cNvPr name="TextBox 5" id="5"/>
          <p:cNvSpPr txBox="true"/>
          <p:nvPr/>
        </p:nvSpPr>
        <p:spPr>
          <a:xfrm rot="0">
            <a:off x="0"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a:solidFill>
                  <a:srgbClr val="9600F2"/>
                </a:solidFill>
                <a:latin typeface="IBM Plex Sans Bold"/>
                <a:ea typeface="IBM Plex Sans Bold"/>
                <a:cs typeface="IBM Plex Sans Bold"/>
                <a:sym typeface="IBM Plex Sans Bold"/>
              </a:rPr>
              <a:t> Problem Statement &amp; Solution:</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TextBox 4" id="4"/>
          <p:cNvSpPr txBox="true"/>
          <p:nvPr/>
        </p:nvSpPr>
        <p:spPr>
          <a:xfrm rot="0">
            <a:off x="0"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a:solidFill>
                  <a:srgbClr val="9600F2"/>
                </a:solidFill>
                <a:latin typeface="IBM Plex Sans Bold"/>
                <a:ea typeface="IBM Plex Sans Bold"/>
                <a:cs typeface="IBM Plex Sans Bold"/>
                <a:sym typeface="IBM Plex Sans Bold"/>
              </a:rPr>
              <a:t> Problem Statement &amp; Solution:</a:t>
            </a:r>
          </a:p>
        </p:txBody>
      </p:sp>
      <p:sp>
        <p:nvSpPr>
          <p:cNvPr name="TextBox 5" id="5"/>
          <p:cNvSpPr txBox="true"/>
          <p:nvPr/>
        </p:nvSpPr>
        <p:spPr>
          <a:xfrm rot="0">
            <a:off x="214729" y="3127394"/>
            <a:ext cx="17259300" cy="3014980"/>
          </a:xfrm>
          <a:prstGeom prst="rect">
            <a:avLst/>
          </a:prstGeom>
        </p:spPr>
        <p:txBody>
          <a:bodyPr anchor="t" rtlCol="false" tIns="0" lIns="0" bIns="0" rIns="0">
            <a:spAutoFit/>
          </a:bodyPr>
          <a:lstStyle/>
          <a:p>
            <a:pPr algn="l">
              <a:lnSpc>
                <a:spcPts val="3920"/>
              </a:lnSpc>
            </a:pPr>
            <a:r>
              <a:rPr lang="en-US" sz="2800">
                <a:solidFill>
                  <a:srgbClr val="000000"/>
                </a:solidFill>
                <a:latin typeface="Times New Roman"/>
                <a:ea typeface="Times New Roman"/>
                <a:cs typeface="Times New Roman"/>
                <a:sym typeface="Times New Roman"/>
              </a:rPr>
              <a:t>Driver drowsiness is a significant factor contributing to road accidents, which can lead to traffic congestion and other related problems. This project aims to develop a real-time, non-intrusive driver drowsiness detection system using an object detection model. The system will continuously monitor drivers' facial expressions, classified as yawning, sleep, or normal, to detect drowsiness. In addition, an alert feature will be integrated to immediately wake the driver when sleep is detected, reducing the risk of accidents and minimizing the impact on traffic flow. The project aligns with Saudi Vision 2030 by promoting road safety and reducing crowded roads.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Freeform 4" id="4"/>
          <p:cNvSpPr/>
          <p:nvPr/>
        </p:nvSpPr>
        <p:spPr>
          <a:xfrm flipH="false" flipV="false" rot="0">
            <a:off x="2461524" y="3230966"/>
            <a:ext cx="13599650" cy="4594476"/>
          </a:xfrm>
          <a:custGeom>
            <a:avLst/>
            <a:gdLst/>
            <a:ahLst/>
            <a:cxnLst/>
            <a:rect r="r" b="b" t="t" l="l"/>
            <a:pathLst>
              <a:path h="4594476" w="13599650">
                <a:moveTo>
                  <a:pt x="0" y="0"/>
                </a:moveTo>
                <a:lnTo>
                  <a:pt x="13599650" y="0"/>
                </a:lnTo>
                <a:lnTo>
                  <a:pt x="13599650" y="4594476"/>
                </a:lnTo>
                <a:lnTo>
                  <a:pt x="0" y="4594476"/>
                </a:lnTo>
                <a:lnTo>
                  <a:pt x="0" y="0"/>
                </a:lnTo>
                <a:close/>
              </a:path>
            </a:pathLst>
          </a:custGeom>
          <a:blipFill>
            <a:blip r:embed="rId5"/>
            <a:stretch>
              <a:fillRect l="0" t="0" r="0" b="0"/>
            </a:stretch>
          </a:blipFill>
        </p:spPr>
      </p:sp>
      <p:sp>
        <p:nvSpPr>
          <p:cNvPr name="TextBox 5" id="5"/>
          <p:cNvSpPr txBox="true"/>
          <p:nvPr/>
        </p:nvSpPr>
        <p:spPr>
          <a:xfrm rot="0">
            <a:off x="0"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a:solidFill>
                  <a:srgbClr val="9600F2"/>
                </a:solidFill>
                <a:latin typeface="IBM Plex Sans Bold"/>
                <a:ea typeface="IBM Plex Sans Bold"/>
                <a:cs typeface="IBM Plex Sans Bold"/>
                <a:sym typeface="IBM Plex Sans Bold"/>
              </a:rPr>
              <a:t> Solution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Freeform 4" id="4"/>
          <p:cNvSpPr/>
          <p:nvPr/>
        </p:nvSpPr>
        <p:spPr>
          <a:xfrm flipH="false" flipV="false" rot="0">
            <a:off x="1439077" y="5962005"/>
            <a:ext cx="3794433" cy="1471525"/>
          </a:xfrm>
          <a:custGeom>
            <a:avLst/>
            <a:gdLst/>
            <a:ahLst/>
            <a:cxnLst/>
            <a:rect r="r" b="b" t="t" l="l"/>
            <a:pathLst>
              <a:path h="1471525" w="3794433">
                <a:moveTo>
                  <a:pt x="0" y="0"/>
                </a:moveTo>
                <a:lnTo>
                  <a:pt x="3794433" y="0"/>
                </a:lnTo>
                <a:lnTo>
                  <a:pt x="3794433" y="1471525"/>
                </a:lnTo>
                <a:lnTo>
                  <a:pt x="0" y="1471525"/>
                </a:lnTo>
                <a:lnTo>
                  <a:pt x="0" y="0"/>
                </a:lnTo>
                <a:close/>
              </a:path>
            </a:pathLst>
          </a:custGeom>
          <a:blipFill>
            <a:blip r:embed="rId5"/>
            <a:stretch>
              <a:fillRect l="0" t="0" r="0" b="0"/>
            </a:stretch>
          </a:blipFill>
        </p:spPr>
      </p:sp>
      <p:sp>
        <p:nvSpPr>
          <p:cNvPr name="Freeform 5" id="5"/>
          <p:cNvSpPr/>
          <p:nvPr/>
        </p:nvSpPr>
        <p:spPr>
          <a:xfrm flipH="false" flipV="false" rot="0">
            <a:off x="6989315" y="5771850"/>
            <a:ext cx="2154685" cy="1851836"/>
          </a:xfrm>
          <a:custGeom>
            <a:avLst/>
            <a:gdLst/>
            <a:ahLst/>
            <a:cxnLst/>
            <a:rect r="r" b="b" t="t" l="l"/>
            <a:pathLst>
              <a:path h="1851836" w="2154685">
                <a:moveTo>
                  <a:pt x="0" y="0"/>
                </a:moveTo>
                <a:lnTo>
                  <a:pt x="2154685" y="0"/>
                </a:lnTo>
                <a:lnTo>
                  <a:pt x="2154685" y="1851836"/>
                </a:lnTo>
                <a:lnTo>
                  <a:pt x="0" y="1851836"/>
                </a:lnTo>
                <a:lnTo>
                  <a:pt x="0" y="0"/>
                </a:lnTo>
                <a:close/>
              </a:path>
            </a:pathLst>
          </a:custGeom>
          <a:blipFill>
            <a:blip r:embed="rId6"/>
            <a:stretch>
              <a:fillRect l="0" t="-6814" r="0" b="-9539"/>
            </a:stretch>
          </a:blipFill>
        </p:spPr>
      </p:sp>
      <p:sp>
        <p:nvSpPr>
          <p:cNvPr name="Freeform 6" id="6"/>
          <p:cNvSpPr/>
          <p:nvPr/>
        </p:nvSpPr>
        <p:spPr>
          <a:xfrm flipH="false" flipV="false" rot="0">
            <a:off x="13136876" y="5771850"/>
            <a:ext cx="2154685" cy="1851836"/>
          </a:xfrm>
          <a:custGeom>
            <a:avLst/>
            <a:gdLst/>
            <a:ahLst/>
            <a:cxnLst/>
            <a:rect r="r" b="b" t="t" l="l"/>
            <a:pathLst>
              <a:path h="1851836" w="2154685">
                <a:moveTo>
                  <a:pt x="0" y="0"/>
                </a:moveTo>
                <a:lnTo>
                  <a:pt x="2154685" y="0"/>
                </a:lnTo>
                <a:lnTo>
                  <a:pt x="2154685" y="1851836"/>
                </a:lnTo>
                <a:lnTo>
                  <a:pt x="0" y="1851836"/>
                </a:lnTo>
                <a:lnTo>
                  <a:pt x="0" y="0"/>
                </a:lnTo>
                <a:close/>
              </a:path>
            </a:pathLst>
          </a:custGeom>
          <a:blipFill>
            <a:blip r:embed="rId6"/>
            <a:stretch>
              <a:fillRect l="0" t="-6814" r="0" b="-9539"/>
            </a:stretch>
          </a:blipFill>
        </p:spPr>
      </p:sp>
      <p:sp>
        <p:nvSpPr>
          <p:cNvPr name="Freeform 7" id="7"/>
          <p:cNvSpPr/>
          <p:nvPr/>
        </p:nvSpPr>
        <p:spPr>
          <a:xfrm flipH="false" flipV="false" rot="0">
            <a:off x="5566581" y="6152936"/>
            <a:ext cx="1089664" cy="1089664"/>
          </a:xfrm>
          <a:custGeom>
            <a:avLst/>
            <a:gdLst/>
            <a:ahLst/>
            <a:cxnLst/>
            <a:rect r="r" b="b" t="t" l="l"/>
            <a:pathLst>
              <a:path h="1089664" w="1089664">
                <a:moveTo>
                  <a:pt x="0" y="0"/>
                </a:moveTo>
                <a:lnTo>
                  <a:pt x="1089664" y="0"/>
                </a:lnTo>
                <a:lnTo>
                  <a:pt x="1089664" y="1089664"/>
                </a:lnTo>
                <a:lnTo>
                  <a:pt x="0" y="10896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14729"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a:solidFill>
                  <a:srgbClr val="9600F2"/>
                </a:solidFill>
                <a:latin typeface="IBM Plex Sans Bold"/>
                <a:ea typeface="IBM Plex Sans Bold"/>
                <a:cs typeface="IBM Plex Sans Bold"/>
                <a:sym typeface="IBM Plex Sans Bold"/>
              </a:rPr>
              <a:t>Data Collection:</a:t>
            </a:r>
          </a:p>
        </p:txBody>
      </p:sp>
      <p:sp>
        <p:nvSpPr>
          <p:cNvPr name="TextBox 9" id="9"/>
          <p:cNvSpPr txBox="true"/>
          <p:nvPr/>
        </p:nvSpPr>
        <p:spPr>
          <a:xfrm rot="0">
            <a:off x="214729" y="3127394"/>
            <a:ext cx="17259300" cy="538480"/>
          </a:xfrm>
          <a:prstGeom prst="rect">
            <a:avLst/>
          </a:prstGeom>
        </p:spPr>
        <p:txBody>
          <a:bodyPr anchor="t" rtlCol="false" tIns="0" lIns="0" bIns="0" rIns="0">
            <a:spAutoFit/>
          </a:bodyPr>
          <a:lstStyle/>
          <a:p>
            <a:pPr algn="l">
              <a:lnSpc>
                <a:spcPts val="3920"/>
              </a:lnSpc>
            </a:pPr>
            <a:r>
              <a:rPr lang="en-US" sz="2800">
                <a:solidFill>
                  <a:srgbClr val="000000"/>
                </a:solidFill>
                <a:latin typeface="Times New Roman"/>
                <a:ea typeface="Times New Roman"/>
                <a:cs typeface="Times New Roman"/>
                <a:sym typeface="Times New Roman"/>
              </a:rPr>
              <a:t>Data were collected from Kaggle and Roboflow and processed using Roboflow .</a:t>
            </a:r>
          </a:p>
        </p:txBody>
      </p:sp>
      <p:sp>
        <p:nvSpPr>
          <p:cNvPr name="TextBox 10" id="10"/>
          <p:cNvSpPr txBox="true"/>
          <p:nvPr/>
        </p:nvSpPr>
        <p:spPr>
          <a:xfrm rot="0">
            <a:off x="4620907" y="4490407"/>
            <a:ext cx="2787219" cy="580390"/>
          </a:xfrm>
          <a:prstGeom prst="rect">
            <a:avLst/>
          </a:prstGeom>
        </p:spPr>
        <p:txBody>
          <a:bodyPr anchor="t" rtlCol="false" tIns="0" lIns="0" bIns="0" rIns="0">
            <a:spAutoFit/>
          </a:bodyPr>
          <a:lstStyle/>
          <a:p>
            <a:pPr algn="ctr">
              <a:lnSpc>
                <a:spcPts val="4759"/>
              </a:lnSpc>
            </a:pPr>
            <a:r>
              <a:rPr lang="en-US" sz="3399">
                <a:solidFill>
                  <a:srgbClr val="000000"/>
                </a:solidFill>
                <a:latin typeface="Droid Arabic Kufi"/>
                <a:ea typeface="Droid Arabic Kufi"/>
                <a:cs typeface="Droid Arabic Kufi"/>
                <a:sym typeface="Droid Arabic Kufi"/>
              </a:rPr>
              <a:t>Data source</a:t>
            </a:r>
          </a:p>
        </p:txBody>
      </p:sp>
      <p:sp>
        <p:nvSpPr>
          <p:cNvPr name="TextBox 11" id="11"/>
          <p:cNvSpPr txBox="true"/>
          <p:nvPr/>
        </p:nvSpPr>
        <p:spPr>
          <a:xfrm rot="0">
            <a:off x="9777715" y="5829403"/>
            <a:ext cx="2787219" cy="580390"/>
          </a:xfrm>
          <a:prstGeom prst="rect">
            <a:avLst/>
          </a:prstGeom>
        </p:spPr>
        <p:txBody>
          <a:bodyPr anchor="t" rtlCol="false" tIns="0" lIns="0" bIns="0" rIns="0">
            <a:spAutoFit/>
          </a:bodyPr>
          <a:lstStyle/>
          <a:p>
            <a:pPr algn="ctr">
              <a:lnSpc>
                <a:spcPts val="4759"/>
              </a:lnSpc>
            </a:pPr>
            <a:r>
              <a:rPr lang="en-US" sz="3399">
                <a:solidFill>
                  <a:srgbClr val="000000"/>
                </a:solidFill>
                <a:latin typeface="Droid Arabic Kufi"/>
                <a:ea typeface="Droid Arabic Kufi"/>
                <a:cs typeface="Droid Arabic Kufi"/>
                <a:sym typeface="Droid Arabic Kufi"/>
              </a:rPr>
              <a:t>processed by</a:t>
            </a:r>
          </a:p>
        </p:txBody>
      </p:sp>
      <p:sp>
        <p:nvSpPr>
          <p:cNvPr name="AutoShape 12" id="12"/>
          <p:cNvSpPr/>
          <p:nvPr/>
        </p:nvSpPr>
        <p:spPr>
          <a:xfrm>
            <a:off x="9144000" y="6697768"/>
            <a:ext cx="3992876" cy="0"/>
          </a:xfrm>
          <a:prstGeom prst="line">
            <a:avLst/>
          </a:prstGeom>
          <a:ln cap="flat" w="38100">
            <a:solidFill>
              <a:srgbClr val="000000"/>
            </a:solidFill>
            <a:prstDash val="solid"/>
            <a:headEnd type="none" len="sm" w="sm"/>
            <a:tailEnd type="arrow" len="sm" w="med"/>
          </a:ln>
        </p:spPr>
      </p:sp>
      <p:sp>
        <p:nvSpPr>
          <p:cNvPr name="AutoShape 13" id="13"/>
          <p:cNvSpPr/>
          <p:nvPr/>
        </p:nvSpPr>
        <p:spPr>
          <a:xfrm>
            <a:off x="6564785" y="5070797"/>
            <a:ext cx="1501873" cy="701053"/>
          </a:xfrm>
          <a:prstGeom prst="line">
            <a:avLst/>
          </a:prstGeom>
          <a:ln cap="flat" w="38100">
            <a:solidFill>
              <a:srgbClr val="000000"/>
            </a:solidFill>
            <a:prstDash val="solid"/>
            <a:headEnd type="none" len="sm" w="sm"/>
            <a:tailEnd type="none" len="sm" w="sm"/>
          </a:ln>
        </p:spPr>
      </p:sp>
      <p:sp>
        <p:nvSpPr>
          <p:cNvPr name="AutoShape 14" id="14"/>
          <p:cNvSpPr/>
          <p:nvPr/>
        </p:nvSpPr>
        <p:spPr>
          <a:xfrm flipH="true">
            <a:off x="4068702" y="5070797"/>
            <a:ext cx="1483954" cy="82528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Freeform 4" id="4"/>
          <p:cNvSpPr/>
          <p:nvPr/>
        </p:nvSpPr>
        <p:spPr>
          <a:xfrm flipH="false" flipV="false" rot="0">
            <a:off x="415138" y="3683821"/>
            <a:ext cx="5653848" cy="4475463"/>
          </a:xfrm>
          <a:custGeom>
            <a:avLst/>
            <a:gdLst/>
            <a:ahLst/>
            <a:cxnLst/>
            <a:rect r="r" b="b" t="t" l="l"/>
            <a:pathLst>
              <a:path h="4475463" w="5653848">
                <a:moveTo>
                  <a:pt x="0" y="0"/>
                </a:moveTo>
                <a:lnTo>
                  <a:pt x="5653848" y="0"/>
                </a:lnTo>
                <a:lnTo>
                  <a:pt x="5653848" y="4475462"/>
                </a:lnTo>
                <a:lnTo>
                  <a:pt x="0" y="4475462"/>
                </a:lnTo>
                <a:lnTo>
                  <a:pt x="0" y="0"/>
                </a:lnTo>
                <a:close/>
              </a:path>
            </a:pathLst>
          </a:custGeom>
          <a:blipFill>
            <a:blip r:embed="rId5"/>
            <a:stretch>
              <a:fillRect l="-1993" t="0" r="-38731" b="0"/>
            </a:stretch>
          </a:blipFill>
        </p:spPr>
      </p:sp>
      <p:sp>
        <p:nvSpPr>
          <p:cNvPr name="Freeform 5" id="5"/>
          <p:cNvSpPr/>
          <p:nvPr/>
        </p:nvSpPr>
        <p:spPr>
          <a:xfrm flipH="false" flipV="false" rot="0">
            <a:off x="6317076" y="3683821"/>
            <a:ext cx="5653848" cy="4475463"/>
          </a:xfrm>
          <a:custGeom>
            <a:avLst/>
            <a:gdLst/>
            <a:ahLst/>
            <a:cxnLst/>
            <a:rect r="r" b="b" t="t" l="l"/>
            <a:pathLst>
              <a:path h="4475463" w="5653848">
                <a:moveTo>
                  <a:pt x="0" y="0"/>
                </a:moveTo>
                <a:lnTo>
                  <a:pt x="5653848" y="0"/>
                </a:lnTo>
                <a:lnTo>
                  <a:pt x="5653848" y="4475462"/>
                </a:lnTo>
                <a:lnTo>
                  <a:pt x="0" y="4475462"/>
                </a:lnTo>
                <a:lnTo>
                  <a:pt x="0" y="0"/>
                </a:lnTo>
                <a:close/>
              </a:path>
            </a:pathLst>
          </a:custGeom>
          <a:blipFill>
            <a:blip r:embed="rId6"/>
            <a:stretch>
              <a:fillRect l="0" t="0" r="-40725" b="0"/>
            </a:stretch>
          </a:blipFill>
        </p:spPr>
      </p:sp>
      <p:sp>
        <p:nvSpPr>
          <p:cNvPr name="Freeform 6" id="6"/>
          <p:cNvSpPr/>
          <p:nvPr/>
        </p:nvSpPr>
        <p:spPr>
          <a:xfrm flipH="false" flipV="false" rot="0">
            <a:off x="12234601" y="3683821"/>
            <a:ext cx="5673528" cy="4475463"/>
          </a:xfrm>
          <a:custGeom>
            <a:avLst/>
            <a:gdLst/>
            <a:ahLst/>
            <a:cxnLst/>
            <a:rect r="r" b="b" t="t" l="l"/>
            <a:pathLst>
              <a:path h="4475463" w="5673528">
                <a:moveTo>
                  <a:pt x="0" y="0"/>
                </a:moveTo>
                <a:lnTo>
                  <a:pt x="5673528" y="0"/>
                </a:lnTo>
                <a:lnTo>
                  <a:pt x="5673528" y="4475462"/>
                </a:lnTo>
                <a:lnTo>
                  <a:pt x="0" y="4475462"/>
                </a:lnTo>
                <a:lnTo>
                  <a:pt x="0" y="0"/>
                </a:lnTo>
                <a:close/>
              </a:path>
            </a:pathLst>
          </a:custGeom>
          <a:blipFill>
            <a:blip r:embed="rId7"/>
            <a:stretch>
              <a:fillRect l="0" t="-3503" r="-6695" b="-31754"/>
            </a:stretch>
          </a:blipFill>
        </p:spPr>
      </p:sp>
      <p:sp>
        <p:nvSpPr>
          <p:cNvPr name="TextBox 7" id="7"/>
          <p:cNvSpPr txBox="true"/>
          <p:nvPr/>
        </p:nvSpPr>
        <p:spPr>
          <a:xfrm rot="0">
            <a:off x="214729"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a:solidFill>
                  <a:srgbClr val="9600F2"/>
                </a:solidFill>
                <a:latin typeface="IBM Plex Sans Bold"/>
                <a:ea typeface="IBM Plex Sans Bold"/>
                <a:cs typeface="IBM Plex Sans Bold"/>
                <a:sym typeface="IBM Plex Sans Bold"/>
              </a:rPr>
              <a:t>Sample of Data:</a:t>
            </a:r>
          </a:p>
        </p:txBody>
      </p:sp>
      <p:sp>
        <p:nvSpPr>
          <p:cNvPr name="TextBox 8" id="8"/>
          <p:cNvSpPr txBox="true"/>
          <p:nvPr/>
        </p:nvSpPr>
        <p:spPr>
          <a:xfrm rot="0">
            <a:off x="7644755" y="2779932"/>
            <a:ext cx="2132960" cy="580390"/>
          </a:xfrm>
          <a:prstGeom prst="rect">
            <a:avLst/>
          </a:prstGeom>
        </p:spPr>
        <p:txBody>
          <a:bodyPr anchor="t" rtlCol="false" tIns="0" lIns="0" bIns="0" rIns="0">
            <a:spAutoFit/>
          </a:bodyPr>
          <a:lstStyle/>
          <a:p>
            <a:pPr algn="ctr">
              <a:lnSpc>
                <a:spcPts val="4759"/>
              </a:lnSpc>
            </a:pPr>
            <a:r>
              <a:rPr lang="en-US" sz="3399">
                <a:solidFill>
                  <a:srgbClr val="292F33"/>
                </a:solidFill>
                <a:latin typeface="Droid Arabic Kufi"/>
                <a:ea typeface="Droid Arabic Kufi"/>
                <a:cs typeface="Droid Arabic Kufi"/>
                <a:sym typeface="Droid Arabic Kufi"/>
              </a:rPr>
              <a:t>Sleep</a:t>
            </a:r>
          </a:p>
        </p:txBody>
      </p:sp>
      <p:sp>
        <p:nvSpPr>
          <p:cNvPr name="TextBox 9" id="9"/>
          <p:cNvSpPr txBox="true"/>
          <p:nvPr/>
        </p:nvSpPr>
        <p:spPr>
          <a:xfrm rot="0">
            <a:off x="14142942" y="2779932"/>
            <a:ext cx="2132960" cy="580390"/>
          </a:xfrm>
          <a:prstGeom prst="rect">
            <a:avLst/>
          </a:prstGeom>
        </p:spPr>
        <p:txBody>
          <a:bodyPr anchor="t" rtlCol="false" tIns="0" lIns="0" bIns="0" rIns="0">
            <a:spAutoFit/>
          </a:bodyPr>
          <a:lstStyle/>
          <a:p>
            <a:pPr algn="ctr">
              <a:lnSpc>
                <a:spcPts val="4759"/>
              </a:lnSpc>
            </a:pPr>
            <a:r>
              <a:rPr lang="en-US" sz="3399">
                <a:solidFill>
                  <a:srgbClr val="292F33"/>
                </a:solidFill>
                <a:latin typeface="Droid Arabic Kufi"/>
                <a:ea typeface="Droid Arabic Kufi"/>
                <a:cs typeface="Droid Arabic Kufi"/>
                <a:sym typeface="Droid Arabic Kufi"/>
              </a:rPr>
              <a:t>Normal</a:t>
            </a:r>
          </a:p>
        </p:txBody>
      </p:sp>
      <p:sp>
        <p:nvSpPr>
          <p:cNvPr name="TextBox 10" id="10"/>
          <p:cNvSpPr txBox="true"/>
          <p:nvPr/>
        </p:nvSpPr>
        <p:spPr>
          <a:xfrm rot="0">
            <a:off x="1844411" y="2779932"/>
            <a:ext cx="2132960" cy="580390"/>
          </a:xfrm>
          <a:prstGeom prst="rect">
            <a:avLst/>
          </a:prstGeom>
        </p:spPr>
        <p:txBody>
          <a:bodyPr anchor="t" rtlCol="false" tIns="0" lIns="0" bIns="0" rIns="0">
            <a:spAutoFit/>
          </a:bodyPr>
          <a:lstStyle/>
          <a:p>
            <a:pPr algn="ctr">
              <a:lnSpc>
                <a:spcPts val="4759"/>
              </a:lnSpc>
            </a:pPr>
            <a:r>
              <a:rPr lang="en-US" sz="3399">
                <a:solidFill>
                  <a:srgbClr val="292F33"/>
                </a:solidFill>
                <a:latin typeface="Droid Arabic Kufi"/>
                <a:ea typeface="Droid Arabic Kufi"/>
                <a:cs typeface="Droid Arabic Kufi"/>
                <a:sym typeface="Droid Arabic Kufi"/>
              </a:rPr>
              <a:t>Yawning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TextBox 4" id="4"/>
          <p:cNvSpPr txBox="true"/>
          <p:nvPr/>
        </p:nvSpPr>
        <p:spPr>
          <a:xfrm rot="0">
            <a:off x="7741939" y="3385013"/>
            <a:ext cx="11183033" cy="580390"/>
          </a:xfrm>
          <a:prstGeom prst="rect">
            <a:avLst/>
          </a:prstGeom>
        </p:spPr>
        <p:txBody>
          <a:bodyPr anchor="t" rtlCol="false" tIns="0" lIns="0" bIns="0" rIns="0">
            <a:spAutoFit/>
          </a:bodyPr>
          <a:lstStyle/>
          <a:p>
            <a:pPr algn="ctr">
              <a:lnSpc>
                <a:spcPts val="4759"/>
              </a:lnSpc>
            </a:pPr>
            <a:r>
              <a:rPr lang="en-US" b="true" sz="3399">
                <a:solidFill>
                  <a:srgbClr val="9600F2"/>
                </a:solidFill>
                <a:latin typeface="Droid Arabic Kufi Bold"/>
                <a:ea typeface="Droid Arabic Kufi Bold"/>
                <a:cs typeface="Droid Arabic Kufi Bold"/>
                <a:sym typeface="Droid Arabic Kufi Bold"/>
              </a:rPr>
              <a:t>Total images: 1994</a:t>
            </a:r>
          </a:p>
        </p:txBody>
      </p:sp>
      <p:sp>
        <p:nvSpPr>
          <p:cNvPr name="AutoShape 5" id="5"/>
          <p:cNvSpPr/>
          <p:nvPr/>
        </p:nvSpPr>
        <p:spPr>
          <a:xfrm>
            <a:off x="13333456" y="3965403"/>
            <a:ext cx="2252625" cy="1178097"/>
          </a:xfrm>
          <a:prstGeom prst="line">
            <a:avLst/>
          </a:prstGeom>
          <a:ln cap="flat" w="38100">
            <a:solidFill>
              <a:srgbClr val="000000"/>
            </a:solidFill>
            <a:prstDash val="solid"/>
            <a:headEnd type="none" len="sm" w="sm"/>
            <a:tailEnd type="arrow" len="sm" w="med"/>
          </a:ln>
        </p:spPr>
      </p:sp>
      <p:sp>
        <p:nvSpPr>
          <p:cNvPr name="AutoShape 6" id="6"/>
          <p:cNvSpPr/>
          <p:nvPr/>
        </p:nvSpPr>
        <p:spPr>
          <a:xfrm>
            <a:off x="13333456" y="3965403"/>
            <a:ext cx="0" cy="1178097"/>
          </a:xfrm>
          <a:prstGeom prst="line">
            <a:avLst/>
          </a:prstGeom>
          <a:ln cap="flat" w="38100">
            <a:solidFill>
              <a:srgbClr val="000000"/>
            </a:solidFill>
            <a:prstDash val="solid"/>
            <a:headEnd type="none" len="sm" w="sm"/>
            <a:tailEnd type="arrow" len="sm" w="med"/>
          </a:ln>
        </p:spPr>
      </p:sp>
      <p:sp>
        <p:nvSpPr>
          <p:cNvPr name="AutoShape 7" id="7"/>
          <p:cNvSpPr/>
          <p:nvPr/>
        </p:nvSpPr>
        <p:spPr>
          <a:xfrm flipH="true">
            <a:off x="9777715" y="3965403"/>
            <a:ext cx="3555740" cy="1178097"/>
          </a:xfrm>
          <a:prstGeom prst="line">
            <a:avLst/>
          </a:prstGeom>
          <a:ln cap="flat" w="38100">
            <a:solidFill>
              <a:srgbClr val="000000"/>
            </a:solidFill>
            <a:prstDash val="solid"/>
            <a:headEnd type="none" len="sm" w="sm"/>
            <a:tailEnd type="arrow" len="sm" w="med"/>
          </a:ln>
        </p:spPr>
      </p:sp>
      <p:sp>
        <p:nvSpPr>
          <p:cNvPr name="Freeform 8" id="8"/>
          <p:cNvSpPr/>
          <p:nvPr/>
        </p:nvSpPr>
        <p:spPr>
          <a:xfrm flipH="false" flipV="false" rot="0">
            <a:off x="7741939" y="5143500"/>
            <a:ext cx="9814651" cy="2322123"/>
          </a:xfrm>
          <a:custGeom>
            <a:avLst/>
            <a:gdLst/>
            <a:ahLst/>
            <a:cxnLst/>
            <a:rect r="r" b="b" t="t" l="l"/>
            <a:pathLst>
              <a:path h="2322123" w="9814651">
                <a:moveTo>
                  <a:pt x="0" y="0"/>
                </a:moveTo>
                <a:lnTo>
                  <a:pt x="9814651" y="0"/>
                </a:lnTo>
                <a:lnTo>
                  <a:pt x="9814651" y="2322123"/>
                </a:lnTo>
                <a:lnTo>
                  <a:pt x="0" y="2322123"/>
                </a:lnTo>
                <a:lnTo>
                  <a:pt x="0" y="0"/>
                </a:lnTo>
                <a:close/>
              </a:path>
            </a:pathLst>
          </a:custGeom>
          <a:blipFill>
            <a:blip r:embed="rId5"/>
            <a:stretch>
              <a:fillRect l="-18941" t="0" r="0" b="0"/>
            </a:stretch>
          </a:blipFill>
        </p:spPr>
      </p:sp>
      <p:sp>
        <p:nvSpPr>
          <p:cNvPr name="Freeform 9" id="9"/>
          <p:cNvSpPr/>
          <p:nvPr/>
        </p:nvSpPr>
        <p:spPr>
          <a:xfrm flipH="false" flipV="false" rot="0">
            <a:off x="842254" y="4273224"/>
            <a:ext cx="6899686" cy="4849088"/>
          </a:xfrm>
          <a:custGeom>
            <a:avLst/>
            <a:gdLst/>
            <a:ahLst/>
            <a:cxnLst/>
            <a:rect r="r" b="b" t="t" l="l"/>
            <a:pathLst>
              <a:path h="4849088" w="6899686">
                <a:moveTo>
                  <a:pt x="0" y="0"/>
                </a:moveTo>
                <a:lnTo>
                  <a:pt x="6899685" y="0"/>
                </a:lnTo>
                <a:lnTo>
                  <a:pt x="6899685" y="4849088"/>
                </a:lnTo>
                <a:lnTo>
                  <a:pt x="0" y="4849088"/>
                </a:lnTo>
                <a:lnTo>
                  <a:pt x="0" y="0"/>
                </a:lnTo>
                <a:close/>
              </a:path>
            </a:pathLst>
          </a:custGeom>
          <a:blipFill>
            <a:blip r:embed="rId6"/>
            <a:stretch>
              <a:fillRect l="-2971" t="0" r="-8175" b="0"/>
            </a:stretch>
          </a:blipFill>
        </p:spPr>
      </p:sp>
      <p:sp>
        <p:nvSpPr>
          <p:cNvPr name="TextBox 10" id="10"/>
          <p:cNvSpPr txBox="true"/>
          <p:nvPr/>
        </p:nvSpPr>
        <p:spPr>
          <a:xfrm rot="0">
            <a:off x="214729"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u="none">
                <a:solidFill>
                  <a:srgbClr val="9600F2"/>
                </a:solidFill>
                <a:latin typeface="IBM Plex Sans Bold"/>
                <a:ea typeface="IBM Plex Sans Bold"/>
                <a:cs typeface="IBM Plex Sans Bold"/>
                <a:sym typeface="IBM Plex Sans Bold"/>
              </a:rPr>
              <a:t>Data Preprocessing &amp; Augmentation</a:t>
            </a:r>
            <a:r>
              <a:rPr lang="en-US" sz="5000">
                <a:solidFill>
                  <a:srgbClr val="9600F2"/>
                </a:solidFill>
                <a:latin typeface="IBM Plex Sans"/>
                <a:ea typeface="IBM Plex Sans"/>
                <a:cs typeface="IBM Plex Sans"/>
                <a:sym typeface="IBM Plex Sans"/>
              </a:rPr>
              <a:t>:</a:t>
            </a:r>
          </a:p>
        </p:txBody>
      </p:sp>
      <p:sp>
        <p:nvSpPr>
          <p:cNvPr name="TextBox 11" id="11"/>
          <p:cNvSpPr txBox="true"/>
          <p:nvPr/>
        </p:nvSpPr>
        <p:spPr>
          <a:xfrm rot="0">
            <a:off x="-1405317" y="3385013"/>
            <a:ext cx="11183033" cy="580390"/>
          </a:xfrm>
          <a:prstGeom prst="rect">
            <a:avLst/>
          </a:prstGeom>
        </p:spPr>
        <p:txBody>
          <a:bodyPr anchor="t" rtlCol="false" tIns="0" lIns="0" bIns="0" rIns="0">
            <a:spAutoFit/>
          </a:bodyPr>
          <a:lstStyle/>
          <a:p>
            <a:pPr algn="ctr">
              <a:lnSpc>
                <a:spcPts val="4759"/>
              </a:lnSpc>
            </a:pPr>
            <a:r>
              <a:rPr lang="en-US" b="true" sz="3399">
                <a:solidFill>
                  <a:srgbClr val="9600F2"/>
                </a:solidFill>
                <a:latin typeface="Droid Arabic Kufi Bold"/>
                <a:ea typeface="Droid Arabic Kufi Bold"/>
                <a:cs typeface="Droid Arabic Kufi Bold"/>
                <a:sym typeface="Droid Arabic Kufi Bold"/>
              </a:rPr>
              <a:t>3 classes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777715" y="6697768"/>
            <a:ext cx="16260828" cy="10022583"/>
          </a:xfrm>
          <a:custGeom>
            <a:avLst/>
            <a:gdLst/>
            <a:ahLst/>
            <a:cxnLst/>
            <a:rect r="r" b="b" t="t" l="l"/>
            <a:pathLst>
              <a:path h="10022583" w="16260828">
                <a:moveTo>
                  <a:pt x="16260828" y="0"/>
                </a:moveTo>
                <a:lnTo>
                  <a:pt x="0" y="0"/>
                </a:lnTo>
                <a:lnTo>
                  <a:pt x="0" y="10022583"/>
                </a:lnTo>
                <a:lnTo>
                  <a:pt x="16260828" y="10022583"/>
                </a:lnTo>
                <a:lnTo>
                  <a:pt x="1626082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4219" y="545809"/>
            <a:ext cx="3693911" cy="1727781"/>
          </a:xfrm>
          <a:custGeom>
            <a:avLst/>
            <a:gdLst/>
            <a:ahLst/>
            <a:cxnLst/>
            <a:rect r="r" b="b" t="t" l="l"/>
            <a:pathLst>
              <a:path h="1727781" w="3693911">
                <a:moveTo>
                  <a:pt x="0" y="0"/>
                </a:moveTo>
                <a:lnTo>
                  <a:pt x="3693910" y="0"/>
                </a:lnTo>
                <a:lnTo>
                  <a:pt x="3693910" y="1727782"/>
                </a:lnTo>
                <a:lnTo>
                  <a:pt x="0" y="1727782"/>
                </a:lnTo>
                <a:lnTo>
                  <a:pt x="0" y="0"/>
                </a:lnTo>
                <a:close/>
              </a:path>
            </a:pathLst>
          </a:custGeom>
          <a:blipFill>
            <a:blip r:embed="rId4"/>
            <a:stretch>
              <a:fillRect l="0" t="-48769" r="0" b="-65025"/>
            </a:stretch>
          </a:blipFill>
        </p:spPr>
      </p:sp>
      <p:sp>
        <p:nvSpPr>
          <p:cNvPr name="TextBox 4" id="4"/>
          <p:cNvSpPr txBox="true"/>
          <p:nvPr/>
        </p:nvSpPr>
        <p:spPr>
          <a:xfrm rot="0">
            <a:off x="214729" y="1028700"/>
            <a:ext cx="16061174" cy="762000"/>
          </a:xfrm>
          <a:prstGeom prst="rect">
            <a:avLst/>
          </a:prstGeom>
        </p:spPr>
        <p:txBody>
          <a:bodyPr anchor="t" rtlCol="false" tIns="0" lIns="0" bIns="0" rIns="0">
            <a:spAutoFit/>
          </a:bodyPr>
          <a:lstStyle/>
          <a:p>
            <a:pPr algn="just" marL="0" indent="0" lvl="0">
              <a:lnSpc>
                <a:spcPts val="6000"/>
              </a:lnSpc>
              <a:spcBef>
                <a:spcPct val="0"/>
              </a:spcBef>
            </a:pPr>
            <a:r>
              <a:rPr lang="en-US" b="true" sz="5000" u="none">
                <a:solidFill>
                  <a:srgbClr val="9600F2"/>
                </a:solidFill>
                <a:latin typeface="IBM Plex Sans Bold"/>
                <a:ea typeface="IBM Plex Sans Bold"/>
                <a:cs typeface="IBM Plex Sans Bold"/>
                <a:sym typeface="IBM Plex Sans Bold"/>
              </a:rPr>
              <a:t>Data Preprocessing &amp; Augmentation</a:t>
            </a:r>
            <a:r>
              <a:rPr lang="en-US" sz="5000">
                <a:solidFill>
                  <a:srgbClr val="9600F2"/>
                </a:solidFill>
                <a:latin typeface="IBM Plex Sans"/>
                <a:ea typeface="IBM Plex Sans"/>
                <a:cs typeface="IBM Plex Sans"/>
                <a:sym typeface="IBM Plex Sans"/>
              </a:rPr>
              <a:t>:</a:t>
            </a:r>
          </a:p>
        </p:txBody>
      </p:sp>
      <p:graphicFrame>
        <p:nvGraphicFramePr>
          <p:cNvPr name="Table 5" id="5"/>
          <p:cNvGraphicFramePr>
            <a:graphicFrameLocks noGrp="true"/>
          </p:cNvGraphicFramePr>
          <p:nvPr/>
        </p:nvGraphicFramePr>
        <p:xfrm>
          <a:off x="3871774" y="2513490"/>
          <a:ext cx="10544452" cy="6744810"/>
        </p:xfrm>
        <a:graphic>
          <a:graphicData uri="http://schemas.openxmlformats.org/drawingml/2006/table">
            <a:tbl>
              <a:tblPr rtl="true"/>
              <a:tblGrid>
                <a:gridCol w="5272226"/>
                <a:gridCol w="5272226"/>
              </a:tblGrid>
              <a:tr h="1686202">
                <a:tc>
                  <a:txBody>
                    <a:bodyPr anchor="t" rtlCol="false"/>
                    <a:lstStyle/>
                    <a:p>
                      <a:pPr algn="ctr">
                        <a:lnSpc>
                          <a:spcPts val="4199"/>
                        </a:lnSpc>
                        <a:defRPr/>
                      </a:pPr>
                      <a:r>
                        <a:rPr lang="en-US" b="true" sz="2999">
                          <a:solidFill>
                            <a:srgbClr val="9600F2"/>
                          </a:solidFill>
                          <a:latin typeface="IBM Plex Sans Bold"/>
                          <a:ea typeface="IBM Plex Sans Bold"/>
                          <a:cs typeface="IBM Plex Sans Bold"/>
                          <a:sym typeface="IBM Plex Sans Bold"/>
                        </a:rPr>
                        <a:t>Augmentation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199"/>
                        </a:lnSpc>
                        <a:defRPr/>
                      </a:pPr>
                      <a:r>
                        <a:rPr lang="en-US" b="true" sz="2999">
                          <a:solidFill>
                            <a:srgbClr val="9600F2"/>
                          </a:solidFill>
                          <a:latin typeface="IBM Plex Sans Bold"/>
                          <a:ea typeface="IBM Plex Sans Bold"/>
                          <a:cs typeface="IBM Plex Sans Bold"/>
                          <a:sym typeface="IBM Plex Sans Bold"/>
                        </a:rPr>
                        <a:t>Preprocessing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86202">
                <a:tc>
                  <a:txBody>
                    <a:bodyPr anchor="t" rtlCol="false"/>
                    <a:lstStyle/>
                    <a:p>
                      <a:pPr algn="ctr">
                        <a:lnSpc>
                          <a:spcPts val="3499"/>
                        </a:lnSpc>
                        <a:defRPr/>
                      </a:pPr>
                      <a:r>
                        <a:rPr lang="en-US" b="true" sz="2499">
                          <a:solidFill>
                            <a:srgbClr val="000000"/>
                          </a:solidFill>
                          <a:latin typeface="Arimo Bold"/>
                          <a:ea typeface="Arimo Bold"/>
                          <a:cs typeface="Arimo Bold"/>
                          <a:sym typeface="Arimo Bold"/>
                        </a:rPr>
                        <a:t>Brightness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IBM Plex Sans Bold"/>
                          <a:ea typeface="IBM Plex Sans Bold"/>
                          <a:cs typeface="IBM Plex Sans Bold"/>
                          <a:sym typeface="IBM Plex Sans Bold"/>
                        </a:rPr>
                        <a:t>Auto-Adjust Contrast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86202">
                <a:tc>
                  <a:txBody>
                    <a:bodyPr anchor="t" rtlCol="false"/>
                    <a:lstStyle/>
                    <a:p>
                      <a:pPr algn="ctr">
                        <a:lnSpc>
                          <a:spcPts val="3499"/>
                        </a:lnSpc>
                        <a:defRPr/>
                      </a:pPr>
                      <a:r>
                        <a:rPr lang="en-US" b="true" sz="2499">
                          <a:solidFill>
                            <a:srgbClr val="000000"/>
                          </a:solidFill>
                          <a:latin typeface="IBM Plex Sans Bold"/>
                          <a:ea typeface="IBM Plex Sans Bold"/>
                          <a:cs typeface="IBM Plex Sans Bold"/>
                          <a:sym typeface="IBM Plex Sans Bold"/>
                        </a:rPr>
                        <a:t>Noise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Arimo Bold"/>
                          <a:ea typeface="Arimo Bold"/>
                          <a:cs typeface="Arimo Bold"/>
                          <a:sym typeface="Arimo Bold"/>
                        </a:rPr>
                        <a:t>Grayscale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86202">
                <a:tc>
                  <a:txBody>
                    <a:bodyPr anchor="t" rtlCol="false"/>
                    <a:lstStyle/>
                    <a:p>
                      <a:pPr algn="ctr">
                        <a:lnSpc>
                          <a:spcPts val="3499"/>
                        </a:lnSpc>
                        <a:defRPr/>
                      </a:pPr>
                      <a:r>
                        <a:rPr lang="en-US" b="true" sz="2499">
                          <a:solidFill>
                            <a:srgbClr val="000000"/>
                          </a:solidFill>
                          <a:latin typeface="Arimo Bold"/>
                          <a:ea typeface="Arimo Bold"/>
                          <a:cs typeface="Arimo Bold"/>
                          <a:sym typeface="Arimo Bold"/>
                        </a:rPr>
                        <a:t>90° Rotate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b="true" sz="2499">
                          <a:solidFill>
                            <a:srgbClr val="000000"/>
                          </a:solidFill>
                          <a:latin typeface="Arimo Bold"/>
                          <a:ea typeface="Arimo Bold"/>
                          <a:cs typeface="Arimo Bold"/>
                          <a:sym typeface="Arimo Bold"/>
                        </a:rPr>
                        <a:t>Resize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DAGScXFKBE4</dc:identifier>
  <dcterms:modified xsi:type="dcterms:W3CDTF">2011-08-01T06:04:30Z</dcterms:modified>
  <cp:revision>1</cp:revision>
  <dc:title>Strategy Deck Business Presentation in Purple White Modular Abstract Style</dc:title>
</cp:coreProperties>
</file>